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8" r:id="rId2"/>
    <p:sldId id="257" r:id="rId3"/>
    <p:sldId id="256"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83" r:id="rId23"/>
    <p:sldId id="284" r:id="rId24"/>
    <p:sldId id="285" r:id="rId25"/>
    <p:sldId id="287" r:id="rId26"/>
    <p:sldId id="288" r:id="rId27"/>
    <p:sldId id="289" r:id="rId28"/>
    <p:sldId id="290"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AF44F-2DBD-4063-970E-2A5D131B894B}" type="datetimeFigureOut">
              <a:rPr lang="es-MX" smtClean="0"/>
              <a:pPr/>
              <a:t>26/09/2013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B0E50C-BCED-4FD5-A3DD-7FC45985600A}"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6B0E50C-BCED-4FD5-A3DD-7FC45985600A}"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6B0E50C-BCED-4FD5-A3DD-7FC45985600A}" type="slidenum">
              <a:rPr lang="es-MX" smtClean="0"/>
              <a:pPr/>
              <a:t>5</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6B0E50C-BCED-4FD5-A3DD-7FC45985600A}" type="slidenum">
              <a:rPr lang="es-MX" smtClean="0"/>
              <a:pPr/>
              <a:t>12</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4A6CD45-0EC4-473F-96B2-1010026360DF}" type="slidenum">
              <a:rPr lang="es-MX" smtClean="0"/>
              <a:pPr/>
              <a:t>21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8" name="7 Marcador de número de diapositiva"/>
          <p:cNvSpPr>
            <a:spLocks noGrp="1"/>
          </p:cNvSpPr>
          <p:nvPr>
            <p:ph type="sldNum" sz="quarter" idx="11"/>
          </p:nvPr>
        </p:nvSpPr>
        <p:spPr/>
        <p:txBody>
          <a:bodyPr/>
          <a:lstStyle/>
          <a:p>
            <a:fld id="{B584D464-665D-4D4E-957D-8A90023E3724}" type="slidenum">
              <a:rPr lang="es-MX" smtClean="0"/>
              <a:pPr/>
              <a:t>‹Nº›</a:t>
            </a:fld>
            <a:endParaRPr lang="es-MX"/>
          </a:p>
        </p:txBody>
      </p:sp>
      <p:sp>
        <p:nvSpPr>
          <p:cNvPr id="9" name="8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8D36D60-E374-4A27-B1C9-8ECB2457F1B2}" type="datetimeFigureOut">
              <a:rPr lang="es-MX" smtClean="0"/>
              <a:pPr/>
              <a:t>26/09/2013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156448" y="6422064"/>
            <a:ext cx="762000" cy="365125"/>
          </a:xfrm>
        </p:spPr>
        <p:txBody>
          <a:bodyPr/>
          <a:lstStyle/>
          <a:p>
            <a:fld id="{B584D464-665D-4D4E-957D-8A90023E372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78D36D60-E374-4A27-B1C9-8ECB2457F1B2}" type="datetimeFigureOut">
              <a:rPr lang="es-MX" smtClean="0"/>
              <a:pPr/>
              <a:t>26/09/2013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584D464-665D-4D4E-957D-8A90023E372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8D36D60-E374-4A27-B1C9-8ECB2457F1B2}" type="datetimeFigureOut">
              <a:rPr lang="es-MX" smtClean="0"/>
              <a:pPr/>
              <a:t>26/09/2013</a:t>
            </a:fld>
            <a:endParaRPr lang="es-MX"/>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MX"/>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584D464-665D-4D4E-957D-8A90023E3724}"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399032"/>
          </a:xfrm>
        </p:spPr>
        <p:txBody>
          <a:bodyPr>
            <a:noAutofit/>
          </a:bodyPr>
          <a:lstStyle/>
          <a:p>
            <a:pPr algn="ctr"/>
            <a:r>
              <a:rPr lang="es-MX" sz="2400" b="1" dirty="0" smtClean="0">
                <a:solidFill>
                  <a:srgbClr val="FFCCFF"/>
                </a:solidFill>
              </a:rPr>
              <a:t>UNIVERSITY OF PANAMA</a:t>
            </a:r>
            <a:r>
              <a:rPr lang="es-MX" sz="2400" dirty="0" smtClean="0">
                <a:solidFill>
                  <a:srgbClr val="FFCCFF"/>
                </a:solidFill>
              </a:rPr>
              <a:t/>
            </a:r>
            <a:br>
              <a:rPr lang="es-MX" sz="2400" dirty="0" smtClean="0">
                <a:solidFill>
                  <a:srgbClr val="FFCCFF"/>
                </a:solidFill>
              </a:rPr>
            </a:br>
            <a:r>
              <a:rPr lang="en-US" sz="2400" b="1" dirty="0" smtClean="0">
                <a:solidFill>
                  <a:srgbClr val="FFCCFF"/>
                </a:solidFill>
              </a:rPr>
              <a:t>VICEPRESIDENCY OF RESEARCH AND </a:t>
            </a:r>
            <a:br>
              <a:rPr lang="en-US" sz="2400" b="1" dirty="0" smtClean="0">
                <a:solidFill>
                  <a:srgbClr val="FFCCFF"/>
                </a:solidFill>
              </a:rPr>
            </a:br>
            <a:r>
              <a:rPr lang="en-US" sz="2400" b="1" dirty="0" smtClean="0">
                <a:solidFill>
                  <a:srgbClr val="FFCCFF"/>
                </a:solidFill>
              </a:rPr>
              <a:t>GRADUATE STUDIES</a:t>
            </a:r>
            <a:r>
              <a:rPr lang="es-MX" sz="2400" dirty="0" smtClean="0">
                <a:solidFill>
                  <a:srgbClr val="FFCCFF"/>
                </a:solidFill>
              </a:rPr>
              <a:t/>
            </a:r>
            <a:br>
              <a:rPr lang="es-MX" sz="2400" dirty="0" smtClean="0">
                <a:solidFill>
                  <a:srgbClr val="FFCCFF"/>
                </a:solidFill>
              </a:rPr>
            </a:br>
            <a:r>
              <a:rPr lang="en-US" sz="2400" b="1" dirty="0" smtClean="0">
                <a:solidFill>
                  <a:srgbClr val="FFCCFF"/>
                </a:solidFill>
              </a:rPr>
              <a:t>COLLEGE OF HUMANITIES</a:t>
            </a:r>
            <a:r>
              <a:rPr lang="es-MX" sz="2400" dirty="0" smtClean="0">
                <a:solidFill>
                  <a:srgbClr val="FFCCFF"/>
                </a:solidFill>
              </a:rPr>
              <a:t/>
            </a:r>
            <a:br>
              <a:rPr lang="es-MX" sz="2400" dirty="0" smtClean="0">
                <a:solidFill>
                  <a:srgbClr val="FFCCFF"/>
                </a:solidFill>
              </a:rPr>
            </a:br>
            <a:r>
              <a:rPr lang="en-US" sz="2400" b="1" dirty="0" smtClean="0">
                <a:solidFill>
                  <a:srgbClr val="FFCCFF"/>
                </a:solidFill>
              </a:rPr>
              <a:t>ENGLISH DEPARTMENT</a:t>
            </a:r>
            <a:r>
              <a:rPr lang="es-MX" sz="2400" dirty="0" smtClean="0">
                <a:solidFill>
                  <a:srgbClr val="FFCCFF"/>
                </a:solidFill>
              </a:rPr>
              <a:t/>
            </a:r>
            <a:br>
              <a:rPr lang="es-MX" sz="2400" dirty="0" smtClean="0">
                <a:solidFill>
                  <a:srgbClr val="FFCCFF"/>
                </a:solidFill>
              </a:rPr>
            </a:br>
            <a:endParaRPr lang="es-MX" sz="2400" dirty="0">
              <a:solidFill>
                <a:srgbClr val="FFCCFF"/>
              </a:solidFill>
            </a:endParaRPr>
          </a:p>
        </p:txBody>
      </p:sp>
      <p:sp>
        <p:nvSpPr>
          <p:cNvPr id="5" name="4 Marcador de contenido"/>
          <p:cNvSpPr>
            <a:spLocks noGrp="1"/>
          </p:cNvSpPr>
          <p:nvPr>
            <p:ph idx="1"/>
          </p:nvPr>
        </p:nvSpPr>
        <p:spPr>
          <a:xfrm>
            <a:off x="395536" y="4437112"/>
            <a:ext cx="8229600" cy="2050248"/>
          </a:xfrm>
        </p:spPr>
        <p:txBody>
          <a:bodyPr>
            <a:normAutofit/>
          </a:bodyPr>
          <a:lstStyle/>
          <a:p>
            <a:pPr algn="ctr">
              <a:buNone/>
            </a:pPr>
            <a:r>
              <a:rPr lang="es-MX" sz="2400" dirty="0" smtClean="0"/>
              <a:t>BASIC ENGLISH GRAMMAR</a:t>
            </a:r>
          </a:p>
          <a:p>
            <a:pPr algn="ctr">
              <a:buNone/>
            </a:pPr>
            <a:r>
              <a:rPr lang="es-MX" sz="2400" dirty="0" smtClean="0"/>
              <a:t>BY </a:t>
            </a:r>
          </a:p>
          <a:p>
            <a:pPr algn="ctr">
              <a:buNone/>
            </a:pPr>
            <a:r>
              <a:rPr lang="es-MX" sz="2400" dirty="0" smtClean="0"/>
              <a:t>MARISOL ORTEGA DE </a:t>
            </a:r>
            <a:r>
              <a:rPr lang="es-MX" sz="2400" dirty="0" smtClean="0"/>
              <a:t>ALVAREZ</a:t>
            </a:r>
            <a:endParaRPr lang="es-MX" sz="2400" dirty="0" smtClean="0"/>
          </a:p>
        </p:txBody>
      </p:sp>
      <p:pic>
        <p:nvPicPr>
          <p:cNvPr id="7" name="Picture 21" descr="MPj03997880000[1]"/>
          <p:cNvPicPr>
            <a:picLocks noChangeAspect="1" noChangeArrowheads="1"/>
          </p:cNvPicPr>
          <p:nvPr/>
        </p:nvPicPr>
        <p:blipFill>
          <a:blip r:embed="rId3" cstate="print"/>
          <a:srcRect/>
          <a:stretch>
            <a:fillRect/>
          </a:stretch>
        </p:blipFill>
        <p:spPr bwMode="auto">
          <a:xfrm>
            <a:off x="3131840" y="2276872"/>
            <a:ext cx="2759075" cy="209341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528" y="2924944"/>
          <a:ext cx="8424936" cy="2856743"/>
        </p:xfrm>
        <a:graphic>
          <a:graphicData uri="http://schemas.openxmlformats.org/drawingml/2006/table">
            <a:tbl>
              <a:tblPr firstRow="1" bandRow="1">
                <a:tableStyleId>{5C22544A-7EE6-4342-B048-85BDC9FD1C3A}</a:tableStyleId>
              </a:tblPr>
              <a:tblGrid>
                <a:gridCol w="1684987"/>
                <a:gridCol w="1684987"/>
                <a:gridCol w="1684987"/>
                <a:gridCol w="1303297"/>
                <a:gridCol w="2066678"/>
              </a:tblGrid>
              <a:tr h="34553">
                <a:tc>
                  <a:txBody>
                    <a:bodyPr/>
                    <a:lstStyle/>
                    <a:p>
                      <a:pPr algn="ctr">
                        <a:lnSpc>
                          <a:spcPct val="115000"/>
                        </a:lnSpc>
                        <a:spcAft>
                          <a:spcPts val="0"/>
                        </a:spcAft>
                      </a:pPr>
                      <a:r>
                        <a:rPr lang="en-US" sz="1800" b="1" dirty="0" smtClean="0">
                          <a:solidFill>
                            <a:srgbClr val="000000"/>
                          </a:solidFill>
                          <a:latin typeface="Arial"/>
                          <a:ea typeface="Calibri"/>
                          <a:cs typeface="Times New Roman"/>
                        </a:rPr>
                        <a:t>Wh- </a:t>
                      </a:r>
                      <a:r>
                        <a:rPr lang="en-US" sz="1800" b="1" dirty="0">
                          <a:solidFill>
                            <a:srgbClr val="000000"/>
                          </a:solidFill>
                          <a:latin typeface="Arial"/>
                          <a:ea typeface="Calibri"/>
                          <a:cs typeface="Times New Roman"/>
                        </a:rPr>
                        <a:t>question word</a:t>
                      </a:r>
                      <a:endParaRPr lang="es-MX" sz="1800" dirty="0">
                        <a:latin typeface="Calibri"/>
                        <a:ea typeface="Calibri"/>
                        <a:cs typeface="Times New Roman"/>
                      </a:endParaRPr>
                    </a:p>
                  </a:txBody>
                  <a:tcPr marL="68580" marR="68580" marT="0" marB="0"/>
                </a:tc>
                <a:tc>
                  <a:txBody>
                    <a:bodyPr/>
                    <a:lstStyle/>
                    <a:p>
                      <a:pPr algn="ctr">
                        <a:lnSpc>
                          <a:spcPct val="200000"/>
                        </a:lnSpc>
                        <a:spcAft>
                          <a:spcPts val="0"/>
                        </a:spcAft>
                      </a:pPr>
                      <a:r>
                        <a:rPr lang="en-US" sz="1800" b="1" dirty="0">
                          <a:solidFill>
                            <a:srgbClr val="000000"/>
                          </a:solidFill>
                          <a:latin typeface="Arial"/>
                          <a:ea typeface="Calibri"/>
                          <a:cs typeface="Times New Roman"/>
                        </a:rPr>
                        <a:t>Aux do/does</a:t>
                      </a:r>
                      <a:endParaRPr lang="es-MX" sz="1800" dirty="0">
                        <a:latin typeface="Calibri"/>
                        <a:ea typeface="Calibri"/>
                        <a:cs typeface="Times New Roman"/>
                      </a:endParaRPr>
                    </a:p>
                  </a:txBody>
                  <a:tcPr marL="68580" marR="68580" marT="0" marB="0"/>
                </a:tc>
                <a:tc>
                  <a:txBody>
                    <a:bodyPr/>
                    <a:lstStyle/>
                    <a:p>
                      <a:pPr algn="ctr">
                        <a:lnSpc>
                          <a:spcPct val="200000"/>
                        </a:lnSpc>
                        <a:spcAft>
                          <a:spcPts val="0"/>
                        </a:spcAft>
                      </a:pPr>
                      <a:r>
                        <a:rPr lang="en-US" sz="1800" b="1" dirty="0">
                          <a:solidFill>
                            <a:srgbClr val="000000"/>
                          </a:solidFill>
                          <a:latin typeface="Arial"/>
                          <a:ea typeface="Calibri"/>
                          <a:cs typeface="Times New Roman"/>
                        </a:rPr>
                        <a:t>subject</a:t>
                      </a:r>
                      <a:endParaRPr lang="es-MX" sz="1800" dirty="0">
                        <a:latin typeface="Calibri"/>
                        <a:ea typeface="Calibri"/>
                        <a:cs typeface="Times New Roman"/>
                      </a:endParaRPr>
                    </a:p>
                  </a:txBody>
                  <a:tcPr marL="68580" marR="68580" marT="0" marB="0"/>
                </a:tc>
                <a:tc>
                  <a:txBody>
                    <a:bodyPr/>
                    <a:lstStyle/>
                    <a:p>
                      <a:pPr algn="ctr">
                        <a:lnSpc>
                          <a:spcPct val="200000"/>
                        </a:lnSpc>
                        <a:spcAft>
                          <a:spcPts val="0"/>
                        </a:spcAft>
                      </a:pPr>
                      <a:r>
                        <a:rPr lang="en-US" sz="1800" b="1" dirty="0">
                          <a:solidFill>
                            <a:srgbClr val="000000"/>
                          </a:solidFill>
                          <a:latin typeface="Arial"/>
                          <a:ea typeface="Calibri"/>
                          <a:cs typeface="Times New Roman"/>
                        </a:rPr>
                        <a:t>verb</a:t>
                      </a:r>
                      <a:endParaRPr lang="es-MX" sz="1800" dirty="0">
                        <a:latin typeface="Calibri"/>
                        <a:ea typeface="Calibri"/>
                        <a:cs typeface="Times New Roman"/>
                      </a:endParaRPr>
                    </a:p>
                  </a:txBody>
                  <a:tcPr marL="68580" marR="68580" marT="0" marB="0"/>
                </a:tc>
                <a:tc>
                  <a:txBody>
                    <a:bodyPr/>
                    <a:lstStyle/>
                    <a:p>
                      <a:pPr algn="ctr">
                        <a:lnSpc>
                          <a:spcPct val="200000"/>
                        </a:lnSpc>
                        <a:spcAft>
                          <a:spcPts val="0"/>
                        </a:spcAft>
                      </a:pPr>
                      <a:r>
                        <a:rPr lang="en-US" sz="1800" b="1" dirty="0">
                          <a:solidFill>
                            <a:srgbClr val="000000"/>
                          </a:solidFill>
                          <a:latin typeface="Arial"/>
                          <a:ea typeface="Times New Roman"/>
                          <a:cs typeface="Times New Roman"/>
                        </a:rPr>
                        <a:t>(complement) + ?</a:t>
                      </a:r>
                      <a:endParaRPr lang="es-MX" sz="1800" dirty="0">
                        <a:latin typeface="Calibri"/>
                        <a:ea typeface="Times New Roman"/>
                        <a:cs typeface="Times New Roman"/>
                      </a:endParaRPr>
                    </a:p>
                  </a:txBody>
                  <a:tcPr marL="68580" marR="68580" marT="0" marB="0"/>
                </a:tc>
              </a:tr>
              <a:tr h="436751">
                <a:tc>
                  <a:txBody>
                    <a:bodyPr/>
                    <a:lstStyle/>
                    <a:p>
                      <a:pPr>
                        <a:lnSpc>
                          <a:spcPct val="200000"/>
                        </a:lnSpc>
                        <a:spcAft>
                          <a:spcPts val="0"/>
                        </a:spcAft>
                      </a:pPr>
                      <a:r>
                        <a:rPr lang="es-MX" sz="1800" dirty="0">
                          <a:latin typeface="Arial"/>
                          <a:ea typeface="Calibri"/>
                          <a:cs typeface="Times New Roman"/>
                        </a:rPr>
                        <a:t>Where</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do</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you</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work</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in the morning ?</a:t>
                      </a:r>
                      <a:endParaRPr lang="es-MX" sz="1800" dirty="0">
                        <a:latin typeface="Calibri"/>
                        <a:ea typeface="Calibri"/>
                        <a:cs typeface="Times New Roman"/>
                      </a:endParaRPr>
                    </a:p>
                  </a:txBody>
                  <a:tcPr marL="68580" marR="68580" marT="0" marB="0"/>
                </a:tc>
              </a:tr>
              <a:tr h="436751">
                <a:tc>
                  <a:txBody>
                    <a:bodyPr/>
                    <a:lstStyle/>
                    <a:p>
                      <a:pPr>
                        <a:lnSpc>
                          <a:spcPct val="200000"/>
                        </a:lnSpc>
                        <a:spcAft>
                          <a:spcPts val="0"/>
                        </a:spcAft>
                      </a:pPr>
                      <a:r>
                        <a:rPr lang="es-MX" sz="1800" dirty="0" err="1">
                          <a:latin typeface="Arial"/>
                          <a:ea typeface="Calibri"/>
                          <a:cs typeface="Times New Roman"/>
                        </a:rPr>
                        <a:t>Why</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does</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she </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come</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a:solidFill>
                            <a:srgbClr val="000000"/>
                          </a:solidFill>
                          <a:latin typeface="Arial"/>
                          <a:ea typeface="Calibri"/>
                          <a:cs typeface="Times New Roman"/>
                        </a:rPr>
                        <a:t>every day?</a:t>
                      </a:r>
                      <a:endParaRPr lang="es-MX" sz="1800">
                        <a:latin typeface="Calibri"/>
                        <a:ea typeface="Calibri"/>
                        <a:cs typeface="Times New Roman"/>
                      </a:endParaRPr>
                    </a:p>
                  </a:txBody>
                  <a:tcPr marL="68580" marR="68580" marT="0" marB="0"/>
                </a:tc>
              </a:tr>
              <a:tr h="464700">
                <a:tc>
                  <a:txBody>
                    <a:bodyPr/>
                    <a:lstStyle/>
                    <a:p>
                      <a:pPr>
                        <a:lnSpc>
                          <a:spcPct val="200000"/>
                        </a:lnSpc>
                        <a:spcAft>
                          <a:spcPts val="0"/>
                        </a:spcAft>
                      </a:pPr>
                      <a:r>
                        <a:rPr lang="es-MX" sz="1800" dirty="0" err="1">
                          <a:latin typeface="Arial"/>
                          <a:ea typeface="Calibri"/>
                          <a:cs typeface="Times New Roman"/>
                        </a:rPr>
                        <a:t>Which</a:t>
                      </a:r>
                      <a:r>
                        <a:rPr lang="es-MX" sz="1800" dirty="0">
                          <a:latin typeface="Arial"/>
                          <a:ea typeface="Calibri"/>
                          <a:cs typeface="Times New Roman"/>
                        </a:rPr>
                        <a:t> </a:t>
                      </a:r>
                      <a:r>
                        <a:rPr lang="es-MX" sz="1800" dirty="0" err="1">
                          <a:latin typeface="Arial"/>
                          <a:ea typeface="Calibri"/>
                          <a:cs typeface="Times New Roman"/>
                        </a:rPr>
                        <a:t>phone</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does</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he</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like</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a:t>
                      </a:r>
                      <a:endParaRPr lang="es-MX" sz="1800" dirty="0">
                        <a:latin typeface="Calibri"/>
                        <a:ea typeface="Calibri"/>
                        <a:cs typeface="Times New Roman"/>
                      </a:endParaRPr>
                    </a:p>
                  </a:txBody>
                  <a:tcPr marL="68580" marR="68580" marT="0" marB="0"/>
                </a:tc>
              </a:tr>
              <a:tr h="579887">
                <a:tc>
                  <a:txBody>
                    <a:bodyPr/>
                    <a:lstStyle/>
                    <a:p>
                      <a:pPr>
                        <a:lnSpc>
                          <a:spcPct val="200000"/>
                        </a:lnSpc>
                        <a:spcAft>
                          <a:spcPts val="0"/>
                        </a:spcAft>
                      </a:pPr>
                      <a:r>
                        <a:rPr lang="es-MX" sz="1800">
                          <a:latin typeface="Arial"/>
                          <a:ea typeface="Calibri"/>
                          <a:cs typeface="Times New Roman"/>
                        </a:rPr>
                        <a:t>Who </a:t>
                      </a:r>
                      <a:endParaRPr lang="es-MX" sz="1800">
                        <a:latin typeface="Calibri"/>
                        <a:ea typeface="Calibri"/>
                        <a:cs typeface="Times New Roman"/>
                      </a:endParaRPr>
                    </a:p>
                  </a:txBody>
                  <a:tcPr marL="68580" marR="68580" marT="0" marB="0"/>
                </a:tc>
                <a:tc>
                  <a:txBody>
                    <a:bodyPr/>
                    <a:lstStyle/>
                    <a:p>
                      <a:pPr>
                        <a:lnSpc>
                          <a:spcPct val="200000"/>
                        </a:lnSpc>
                        <a:spcAft>
                          <a:spcPts val="0"/>
                        </a:spcAft>
                      </a:pPr>
                      <a:r>
                        <a:rPr lang="en-US" sz="1800">
                          <a:solidFill>
                            <a:srgbClr val="000000"/>
                          </a:solidFill>
                          <a:latin typeface="Arial"/>
                          <a:ea typeface="Calibri"/>
                          <a:cs typeface="Times New Roman"/>
                        </a:rPr>
                        <a:t>do</a:t>
                      </a:r>
                      <a:endParaRPr lang="es-MX" sz="180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they</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play</a:t>
                      </a:r>
                      <a:endParaRPr lang="es-MX" sz="1800" dirty="0">
                        <a:latin typeface="Calibri"/>
                        <a:ea typeface="Calibri"/>
                        <a:cs typeface="Times New Roman"/>
                      </a:endParaRPr>
                    </a:p>
                  </a:txBody>
                  <a:tcPr marL="68580" marR="68580" marT="0" marB="0"/>
                </a:tc>
                <a:tc>
                  <a:txBody>
                    <a:bodyPr/>
                    <a:lstStyle/>
                    <a:p>
                      <a:pPr>
                        <a:lnSpc>
                          <a:spcPct val="200000"/>
                        </a:lnSpc>
                        <a:spcAft>
                          <a:spcPts val="0"/>
                        </a:spcAft>
                      </a:pPr>
                      <a:r>
                        <a:rPr lang="en-US" sz="1800" dirty="0">
                          <a:solidFill>
                            <a:srgbClr val="000000"/>
                          </a:solidFill>
                          <a:latin typeface="Arial"/>
                          <a:ea typeface="Calibri"/>
                          <a:cs typeface="Times New Roman"/>
                        </a:rPr>
                        <a:t>with?</a:t>
                      </a:r>
                      <a:endParaRPr lang="es-MX" sz="1800" dirty="0">
                        <a:latin typeface="Calibri"/>
                        <a:ea typeface="Calibri"/>
                        <a:cs typeface="Times New Roman"/>
                      </a:endParaRPr>
                    </a:p>
                  </a:txBody>
                  <a:tcPr marL="68580" marR="68580" marT="0" marB="0"/>
                </a:tc>
              </a:tr>
            </a:tbl>
          </a:graphicData>
        </a:graphic>
      </p:graphicFrame>
      <p:pic>
        <p:nvPicPr>
          <p:cNvPr id="6" name="Picture 23" descr="MPj04100700000[1]"/>
          <p:cNvPicPr>
            <a:picLocks noChangeAspect="1" noChangeArrowheads="1"/>
          </p:cNvPicPr>
          <p:nvPr/>
        </p:nvPicPr>
        <p:blipFill>
          <a:blip r:embed="rId2" cstate="print"/>
          <a:srcRect/>
          <a:stretch>
            <a:fillRect/>
          </a:stretch>
        </p:blipFill>
        <p:spPr bwMode="auto">
          <a:xfrm>
            <a:off x="2771800" y="404664"/>
            <a:ext cx="3508623" cy="2088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27584" y="1628800"/>
          <a:ext cx="7848870" cy="4137660"/>
        </p:xfrm>
        <a:graphic>
          <a:graphicData uri="http://schemas.openxmlformats.org/drawingml/2006/table">
            <a:tbl>
              <a:tblPr firstRow="1" bandRow="1">
                <a:tableStyleId>{5C22544A-7EE6-4342-B048-85BDC9FD1C3A}</a:tableStyleId>
              </a:tblPr>
              <a:tblGrid>
                <a:gridCol w="1569774"/>
                <a:gridCol w="1569774"/>
                <a:gridCol w="1569774"/>
                <a:gridCol w="1569774"/>
                <a:gridCol w="1569774"/>
              </a:tblGrid>
              <a:tr h="370840">
                <a:tc>
                  <a:txBody>
                    <a:bodyPr/>
                    <a:lstStyle/>
                    <a:p>
                      <a:pPr>
                        <a:lnSpc>
                          <a:spcPct val="115000"/>
                        </a:lnSpc>
                      </a:pPr>
                      <a:endParaRPr lang="es-MX" sz="1600" dirty="0">
                        <a:latin typeface="Calibri"/>
                        <a:cs typeface="Times New Roman"/>
                      </a:endParaRPr>
                    </a:p>
                  </a:txBody>
                  <a:tcPr marL="66675" marR="66675" marT="66675" marB="66675" anchor="ctr"/>
                </a:tc>
                <a:tc>
                  <a:txBody>
                    <a:bodyPr/>
                    <a:lstStyle/>
                    <a:p>
                      <a:pPr>
                        <a:lnSpc>
                          <a:spcPct val="115000"/>
                        </a:lnSpc>
                        <a:spcAft>
                          <a:spcPts val="0"/>
                        </a:spcAft>
                      </a:pPr>
                      <a:r>
                        <a:rPr lang="es-MX" sz="1600" b="1" dirty="0" err="1">
                          <a:latin typeface="Arial"/>
                          <a:ea typeface="Times New Roman"/>
                          <a:cs typeface="Times New Roman"/>
                        </a:rPr>
                        <a:t>subject</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b="1" dirty="0" err="1">
                          <a:latin typeface="Arial"/>
                          <a:ea typeface="Times New Roman"/>
                          <a:cs typeface="Times New Roman"/>
                        </a:rPr>
                        <a:t>main</a:t>
                      </a:r>
                      <a:r>
                        <a:rPr lang="es-MX" sz="1600" b="1" dirty="0">
                          <a:latin typeface="Arial"/>
                          <a:ea typeface="Times New Roman"/>
                          <a:cs typeface="Times New Roman"/>
                        </a:rPr>
                        <a:t> </a:t>
                      </a:r>
                      <a:r>
                        <a:rPr lang="es-MX" sz="1600" b="1" dirty="0" err="1">
                          <a:latin typeface="Arial"/>
                          <a:ea typeface="Times New Roman"/>
                          <a:cs typeface="Times New Roman"/>
                        </a:rPr>
                        <a:t>verb</a:t>
                      </a:r>
                      <a:endParaRPr lang="es-MX" sz="1600" dirty="0">
                        <a:latin typeface="Calibri"/>
                        <a:ea typeface="Calibri"/>
                        <a:cs typeface="Times New Roman"/>
                      </a:endParaRPr>
                    </a:p>
                  </a:txBody>
                  <a:tcPr marL="66675" marR="66675" marT="66675" marB="66675" anchor="ctr"/>
                </a:tc>
                <a:tc>
                  <a:txBody>
                    <a:bodyPr/>
                    <a:lstStyle/>
                    <a:p>
                      <a:pPr>
                        <a:lnSpc>
                          <a:spcPct val="115000"/>
                        </a:lnSpc>
                      </a:pPr>
                      <a:endParaRPr lang="es-MX" sz="1600" dirty="0">
                        <a:latin typeface="Calibri"/>
                        <a:cs typeface="Times New Roman"/>
                      </a:endParaRPr>
                    </a:p>
                  </a:txBody>
                  <a:tcPr marL="66675" marR="66675" marT="66675" marB="66675" anchor="ctr"/>
                </a:tc>
                <a:tc>
                  <a:txBody>
                    <a:bodyPr/>
                    <a:lstStyle/>
                    <a:p>
                      <a:pPr>
                        <a:lnSpc>
                          <a:spcPct val="115000"/>
                        </a:lnSpc>
                      </a:pPr>
                      <a:endParaRPr lang="es-MX" sz="1600" dirty="0">
                        <a:latin typeface="Calibri"/>
                        <a:cs typeface="Times New Roman"/>
                      </a:endParaRPr>
                    </a:p>
                  </a:txBody>
                  <a:tcPr marL="66675" marR="66675" marT="66675" marB="66675" anchor="ctr"/>
                </a:tc>
              </a:tr>
              <a:tr h="370840">
                <a:tc rowSpan="3">
                  <a:txBody>
                    <a:bodyPr/>
                    <a:lstStyle/>
                    <a:p>
                      <a:pPr>
                        <a:lnSpc>
                          <a:spcPct val="115000"/>
                        </a:lnSpc>
                        <a:spcAft>
                          <a:spcPts val="0"/>
                        </a:spcAft>
                      </a:pPr>
                      <a:r>
                        <a:rPr lang="es-MX" sz="1600" b="1" dirty="0">
                          <a:latin typeface="Arial"/>
                          <a:ea typeface="Times New Roman"/>
                          <a:cs typeface="Times New Roman"/>
                        </a:rPr>
                        <a:t>Affirmative </a:t>
                      </a:r>
                      <a:endParaRPr lang="es-MX" sz="1600" dirty="0">
                        <a:latin typeface="Calibri"/>
                        <a:ea typeface="Calibri"/>
                        <a:cs typeface="Times New Roman"/>
                      </a:endParaRPr>
                    </a:p>
                    <a:p>
                      <a:pPr algn="ctr">
                        <a:lnSpc>
                          <a:spcPct val="115000"/>
                        </a:lnSpc>
                        <a:spcAft>
                          <a:spcPts val="0"/>
                        </a:spcAft>
                      </a:pPr>
                      <a:r>
                        <a:rPr lang="es-MX" sz="1600" b="1" dirty="0">
                          <a:latin typeface="Arial"/>
                          <a:ea typeface="Times New Roman"/>
                          <a:cs typeface="Times New Roman"/>
                        </a:rPr>
                        <a:t>statements</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I</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am</a:t>
                      </a:r>
                      <a:endParaRPr lang="es-MX" sz="1600" dirty="0">
                        <a:latin typeface="Calibri"/>
                        <a:ea typeface="Calibri"/>
                        <a:cs typeface="Times New Roman"/>
                      </a:endParaRPr>
                    </a:p>
                  </a:txBody>
                  <a:tcPr marL="66675" marR="66675" marT="66675" marB="66675" anchor="ctr"/>
                </a:tc>
                <a:tc>
                  <a:txBody>
                    <a:bodyPr/>
                    <a:lstStyle/>
                    <a:p>
                      <a:pPr>
                        <a:lnSpc>
                          <a:spcPct val="115000"/>
                        </a:lnSpc>
                      </a:pPr>
                      <a:endParaRPr lang="es-MX" sz="1600">
                        <a:latin typeface="Calibri"/>
                        <a:cs typeface="Times New Roman"/>
                      </a:endParaRPr>
                    </a:p>
                  </a:txBody>
                  <a:tcPr marL="66675" marR="66675" marT="66675" marB="66675" anchor="ctr"/>
                </a:tc>
                <a:tc>
                  <a:txBody>
                    <a:bodyPr/>
                    <a:lstStyle/>
                    <a:p>
                      <a:pPr>
                        <a:lnSpc>
                          <a:spcPct val="115000"/>
                        </a:lnSpc>
                        <a:spcAft>
                          <a:spcPts val="0"/>
                        </a:spcAft>
                      </a:pPr>
                      <a:r>
                        <a:rPr lang="en-US" sz="1600" dirty="0" smtClean="0">
                          <a:latin typeface="Arial"/>
                          <a:ea typeface="Times New Roman"/>
                          <a:cs typeface="Times New Roman"/>
                        </a:rPr>
                        <a:t>Panamanian.</a:t>
                      </a:r>
                      <a:endParaRPr lang="es-MX" sz="1600" dirty="0">
                        <a:latin typeface="Calibri"/>
                        <a:ea typeface="Calibri"/>
                        <a:cs typeface="Times New Roman"/>
                      </a:endParaRPr>
                    </a:p>
                  </a:txBody>
                  <a:tcPr marL="66675" marR="66675" marT="66675" marB="66675" anchor="ctr"/>
                </a:tc>
              </a:tr>
              <a:tr h="370840">
                <a:tc vMerge="1">
                  <a:txBody>
                    <a:bodyPr/>
                    <a:lstStyle/>
                    <a:p>
                      <a:endParaRPr lang="es-MX"/>
                    </a:p>
                  </a:txBody>
                  <a:tcPr/>
                </a:tc>
                <a:tc>
                  <a:txBody>
                    <a:bodyPr/>
                    <a:lstStyle/>
                    <a:p>
                      <a:pPr>
                        <a:lnSpc>
                          <a:spcPct val="115000"/>
                        </a:lnSpc>
                        <a:spcAft>
                          <a:spcPts val="0"/>
                        </a:spcAft>
                      </a:pPr>
                      <a:r>
                        <a:rPr lang="es-MX" sz="1600" dirty="0">
                          <a:latin typeface="Arial"/>
                          <a:ea typeface="Times New Roman"/>
                          <a:cs typeface="Times New Roman"/>
                        </a:rPr>
                        <a:t>You, we, they</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are</a:t>
                      </a:r>
                      <a:endParaRPr lang="es-MX" sz="1600" dirty="0">
                        <a:latin typeface="Calibri"/>
                        <a:ea typeface="Calibri"/>
                        <a:cs typeface="Times New Roman"/>
                      </a:endParaRPr>
                    </a:p>
                  </a:txBody>
                  <a:tcPr marL="66675" marR="66675" marT="66675" marB="66675" anchor="ctr"/>
                </a:tc>
                <a:tc>
                  <a:txBody>
                    <a:bodyPr/>
                    <a:lstStyle/>
                    <a:p>
                      <a:pPr>
                        <a:lnSpc>
                          <a:spcPct val="115000"/>
                        </a:lnSpc>
                      </a:pPr>
                      <a:endParaRPr lang="es-MX" sz="1600" dirty="0">
                        <a:latin typeface="Calibri"/>
                        <a:cs typeface="Times New Roman"/>
                      </a:endParaRPr>
                    </a:p>
                  </a:txBody>
                  <a:tcPr marL="66675" marR="66675" marT="66675" marB="66675" anchor="ctr"/>
                </a:tc>
                <a:tc>
                  <a:txBody>
                    <a:bodyPr/>
                    <a:lstStyle/>
                    <a:p>
                      <a:pPr>
                        <a:lnSpc>
                          <a:spcPct val="115000"/>
                        </a:lnSpc>
                        <a:spcAft>
                          <a:spcPts val="0"/>
                        </a:spcAft>
                      </a:pPr>
                      <a:r>
                        <a:rPr lang="en-US" sz="1600" dirty="0" smtClean="0">
                          <a:latin typeface="Arial"/>
                          <a:ea typeface="Times New Roman"/>
                          <a:cs typeface="Times New Roman"/>
                        </a:rPr>
                        <a:t>Panamanian.</a:t>
                      </a:r>
                      <a:endParaRPr lang="es-MX" sz="1600" dirty="0">
                        <a:latin typeface="Calibri"/>
                        <a:ea typeface="Calibri"/>
                        <a:cs typeface="Times New Roman"/>
                      </a:endParaRPr>
                    </a:p>
                  </a:txBody>
                  <a:tcPr marL="66675" marR="66675" marT="66675" marB="66675" anchor="ctr"/>
                </a:tc>
              </a:tr>
              <a:tr h="370840">
                <a:tc vMerge="1">
                  <a:txBody>
                    <a:bodyPr/>
                    <a:lstStyle/>
                    <a:p>
                      <a:endParaRPr lang="es-MX"/>
                    </a:p>
                  </a:txBody>
                  <a:tcPr/>
                </a:tc>
                <a:tc>
                  <a:txBody>
                    <a:bodyPr/>
                    <a:lstStyle/>
                    <a:p>
                      <a:pPr>
                        <a:lnSpc>
                          <a:spcPct val="115000"/>
                        </a:lnSpc>
                        <a:spcAft>
                          <a:spcPts val="0"/>
                        </a:spcAft>
                      </a:pPr>
                      <a:r>
                        <a:rPr lang="es-MX" sz="1600" dirty="0">
                          <a:latin typeface="Arial"/>
                          <a:ea typeface="Times New Roman"/>
                          <a:cs typeface="Times New Roman"/>
                        </a:rPr>
                        <a:t>He, </a:t>
                      </a:r>
                      <a:r>
                        <a:rPr lang="es-MX" sz="1600" dirty="0" err="1">
                          <a:latin typeface="Arial"/>
                          <a:ea typeface="Times New Roman"/>
                          <a:cs typeface="Times New Roman"/>
                        </a:rPr>
                        <a:t>she</a:t>
                      </a:r>
                      <a:r>
                        <a:rPr lang="es-MX" sz="1600" dirty="0">
                          <a:latin typeface="Arial"/>
                          <a:ea typeface="Times New Roman"/>
                          <a:cs typeface="Times New Roman"/>
                        </a:rPr>
                        <a:t>, </a:t>
                      </a:r>
                      <a:r>
                        <a:rPr lang="es-MX" sz="1600" dirty="0" err="1">
                          <a:latin typeface="Arial"/>
                          <a:ea typeface="Times New Roman"/>
                          <a:cs typeface="Times New Roman"/>
                        </a:rPr>
                        <a:t>it</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Arial"/>
                          <a:ea typeface="Times New Roman"/>
                          <a:cs typeface="Times New Roman"/>
                        </a:rPr>
                        <a:t>is</a:t>
                      </a:r>
                      <a:endParaRPr lang="es-MX" sz="1600" dirty="0">
                        <a:latin typeface="Calibri"/>
                        <a:ea typeface="Calibri"/>
                        <a:cs typeface="Times New Roman"/>
                      </a:endParaRPr>
                    </a:p>
                  </a:txBody>
                  <a:tcPr marL="66675" marR="66675" marT="66675" marB="66675" anchor="ctr"/>
                </a:tc>
                <a:tc>
                  <a:txBody>
                    <a:bodyPr/>
                    <a:lstStyle/>
                    <a:p>
                      <a:pPr>
                        <a:lnSpc>
                          <a:spcPct val="115000"/>
                        </a:lnSpc>
                      </a:pPr>
                      <a:endParaRPr lang="es-MX" sz="1600">
                        <a:latin typeface="Calibri"/>
                        <a:cs typeface="Times New Roman"/>
                      </a:endParaRPr>
                    </a:p>
                  </a:txBody>
                  <a:tcPr marL="66675" marR="66675" marT="66675" marB="66675" anchor="ctr"/>
                </a:tc>
                <a:tc>
                  <a:txBody>
                    <a:bodyPr/>
                    <a:lstStyle/>
                    <a:p>
                      <a:pPr>
                        <a:lnSpc>
                          <a:spcPct val="115000"/>
                        </a:lnSpc>
                        <a:spcAft>
                          <a:spcPts val="0"/>
                        </a:spcAft>
                      </a:pPr>
                      <a:r>
                        <a:rPr lang="en-US" sz="1600" dirty="0" smtClean="0">
                          <a:latin typeface="Arial"/>
                          <a:ea typeface="Times New Roman"/>
                          <a:cs typeface="Times New Roman"/>
                        </a:rPr>
                        <a:t>Panamanian.</a:t>
                      </a:r>
                      <a:endParaRPr lang="es-MX" sz="1600" dirty="0">
                        <a:latin typeface="Calibri"/>
                        <a:ea typeface="Calibri"/>
                        <a:cs typeface="Times New Roman"/>
                      </a:endParaRPr>
                    </a:p>
                  </a:txBody>
                  <a:tcPr marL="66675" marR="66675" marT="66675" marB="66675" anchor="ctr"/>
                </a:tc>
              </a:tr>
              <a:tr h="370840">
                <a:tc rowSpan="3">
                  <a:txBody>
                    <a:bodyPr/>
                    <a:lstStyle/>
                    <a:p>
                      <a:pPr>
                        <a:lnSpc>
                          <a:spcPct val="115000"/>
                        </a:lnSpc>
                        <a:spcAft>
                          <a:spcPts val="0"/>
                        </a:spcAft>
                      </a:pPr>
                      <a:r>
                        <a:rPr lang="es-MX" sz="1600" b="1" dirty="0">
                          <a:latin typeface="Arial"/>
                          <a:ea typeface="Times New Roman"/>
                          <a:cs typeface="Times New Roman"/>
                        </a:rPr>
                        <a:t>Negative</a:t>
                      </a:r>
                      <a:endParaRPr lang="es-MX" sz="1600" dirty="0">
                        <a:latin typeface="Calibri"/>
                        <a:ea typeface="Calibri"/>
                        <a:cs typeface="Times New Roman"/>
                      </a:endParaRPr>
                    </a:p>
                    <a:p>
                      <a:pPr algn="ctr">
                        <a:lnSpc>
                          <a:spcPct val="115000"/>
                        </a:lnSpc>
                        <a:spcAft>
                          <a:spcPts val="0"/>
                        </a:spcAft>
                      </a:pPr>
                      <a:r>
                        <a:rPr lang="es-MX" sz="1600" b="1" dirty="0">
                          <a:latin typeface="Arial"/>
                          <a:ea typeface="Times New Roman"/>
                          <a:cs typeface="Times New Roman"/>
                        </a:rPr>
                        <a:t>statements</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I</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am</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Arial"/>
                          <a:ea typeface="Times New Roman"/>
                          <a:cs typeface="Times New Roman"/>
                        </a:rPr>
                        <a:t>not</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n-US" sz="1600" dirty="0" smtClean="0">
                          <a:latin typeface="Arial"/>
                          <a:ea typeface="Times New Roman"/>
                          <a:cs typeface="Times New Roman"/>
                        </a:rPr>
                        <a:t>Panamanian.</a:t>
                      </a:r>
                      <a:endParaRPr lang="es-MX" sz="1600" dirty="0">
                        <a:latin typeface="Calibri"/>
                        <a:ea typeface="Calibri"/>
                        <a:cs typeface="Times New Roman"/>
                      </a:endParaRPr>
                    </a:p>
                  </a:txBody>
                  <a:tcPr marL="66675" marR="66675" marT="66675" marB="66675"/>
                </a:tc>
              </a:tr>
              <a:tr h="370840">
                <a:tc vMerge="1">
                  <a:txBody>
                    <a:bodyPr/>
                    <a:lstStyle/>
                    <a:p>
                      <a:endParaRPr lang="es-MX"/>
                    </a:p>
                  </a:txBody>
                  <a:tcPr/>
                </a:tc>
                <a:tc>
                  <a:txBody>
                    <a:bodyPr/>
                    <a:lstStyle/>
                    <a:p>
                      <a:pPr>
                        <a:lnSpc>
                          <a:spcPct val="115000"/>
                        </a:lnSpc>
                        <a:spcAft>
                          <a:spcPts val="0"/>
                        </a:spcAft>
                      </a:pPr>
                      <a:r>
                        <a:rPr lang="es-MX" sz="1600" dirty="0">
                          <a:latin typeface="Arial"/>
                          <a:ea typeface="Times New Roman"/>
                          <a:cs typeface="Times New Roman"/>
                        </a:rPr>
                        <a:t>You, we, they</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are</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Arial"/>
                          <a:ea typeface="Times New Roman"/>
                          <a:cs typeface="Times New Roman"/>
                        </a:rPr>
                        <a:t>not</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n-US" sz="1600" dirty="0" smtClean="0">
                          <a:latin typeface="Arial"/>
                          <a:ea typeface="Times New Roman"/>
                          <a:cs typeface="Times New Roman"/>
                        </a:rPr>
                        <a:t>Panamanian.</a:t>
                      </a:r>
                      <a:endParaRPr lang="es-MX" sz="1600" dirty="0">
                        <a:latin typeface="Calibri"/>
                        <a:ea typeface="Calibri"/>
                        <a:cs typeface="Times New Roman"/>
                      </a:endParaRPr>
                    </a:p>
                  </a:txBody>
                  <a:tcPr marL="66675" marR="66675" marT="66675" marB="66675"/>
                </a:tc>
              </a:tr>
              <a:tr h="370840">
                <a:tc vMerge="1">
                  <a:txBody>
                    <a:bodyPr/>
                    <a:lstStyle/>
                    <a:p>
                      <a:endParaRPr lang="es-MX"/>
                    </a:p>
                  </a:txBody>
                  <a:tcPr/>
                </a:tc>
                <a:tc>
                  <a:txBody>
                    <a:bodyPr/>
                    <a:lstStyle/>
                    <a:p>
                      <a:pPr>
                        <a:lnSpc>
                          <a:spcPct val="115000"/>
                        </a:lnSpc>
                        <a:spcAft>
                          <a:spcPts val="0"/>
                        </a:spcAft>
                      </a:pPr>
                      <a:r>
                        <a:rPr lang="es-MX" sz="1600" dirty="0">
                          <a:latin typeface="Arial"/>
                          <a:ea typeface="Times New Roman"/>
                          <a:cs typeface="Times New Roman"/>
                        </a:rPr>
                        <a:t>He, </a:t>
                      </a:r>
                      <a:r>
                        <a:rPr lang="es-MX" sz="1600" dirty="0" err="1">
                          <a:latin typeface="Arial"/>
                          <a:ea typeface="Times New Roman"/>
                          <a:cs typeface="Times New Roman"/>
                        </a:rPr>
                        <a:t>she</a:t>
                      </a:r>
                      <a:r>
                        <a:rPr lang="es-MX" sz="1600" dirty="0">
                          <a:latin typeface="Arial"/>
                          <a:ea typeface="Times New Roman"/>
                          <a:cs typeface="Times New Roman"/>
                        </a:rPr>
                        <a:t>, </a:t>
                      </a:r>
                      <a:r>
                        <a:rPr lang="es-MX" sz="1600" dirty="0" err="1">
                          <a:latin typeface="Arial"/>
                          <a:ea typeface="Times New Roman"/>
                          <a:cs typeface="Times New Roman"/>
                        </a:rPr>
                        <a:t>it</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Arial"/>
                          <a:ea typeface="Times New Roman"/>
                          <a:cs typeface="Times New Roman"/>
                        </a:rPr>
                        <a:t>is</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Arial"/>
                          <a:ea typeface="Times New Roman"/>
                          <a:cs typeface="Times New Roman"/>
                        </a:rPr>
                        <a:t>not</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n-US" sz="1600" dirty="0" smtClean="0">
                          <a:latin typeface="Arial"/>
                          <a:ea typeface="Times New Roman"/>
                          <a:cs typeface="Times New Roman"/>
                        </a:rPr>
                        <a:t>Panamanian.</a:t>
                      </a:r>
                      <a:endParaRPr lang="es-MX" sz="1600" dirty="0">
                        <a:latin typeface="Calibri"/>
                        <a:ea typeface="Calibri"/>
                        <a:cs typeface="Times New Roman"/>
                      </a:endParaRPr>
                    </a:p>
                  </a:txBody>
                  <a:tcPr marL="66675" marR="66675" marT="66675" marB="66675"/>
                </a:tc>
              </a:tr>
              <a:tr h="370840">
                <a:tc rowSpan="3">
                  <a:txBody>
                    <a:bodyPr/>
                    <a:lstStyle/>
                    <a:p>
                      <a:pPr>
                        <a:lnSpc>
                          <a:spcPct val="115000"/>
                        </a:lnSpc>
                        <a:spcAft>
                          <a:spcPts val="0"/>
                        </a:spcAft>
                      </a:pPr>
                      <a:r>
                        <a:rPr lang="es-MX" sz="1600" b="1" dirty="0">
                          <a:latin typeface="Arial"/>
                          <a:ea typeface="Times New Roman"/>
                          <a:cs typeface="Times New Roman"/>
                        </a:rPr>
                        <a:t>Yes/no</a:t>
                      </a:r>
                      <a:endParaRPr lang="es-MX" sz="1600" dirty="0">
                        <a:latin typeface="Calibri"/>
                        <a:ea typeface="Calibri"/>
                        <a:cs typeface="Times New Roman"/>
                      </a:endParaRPr>
                    </a:p>
                    <a:p>
                      <a:pPr algn="ctr">
                        <a:lnSpc>
                          <a:spcPct val="115000"/>
                        </a:lnSpc>
                        <a:spcAft>
                          <a:spcPts val="0"/>
                        </a:spcAft>
                      </a:pPr>
                      <a:r>
                        <a:rPr lang="en-US" sz="1600" b="1" dirty="0">
                          <a:latin typeface="Arial"/>
                          <a:ea typeface="Times New Roman"/>
                          <a:cs typeface="Times New Roman"/>
                        </a:rPr>
                        <a:t>questions</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Am</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I</a:t>
                      </a:r>
                      <a:endParaRPr lang="es-MX" sz="1600" dirty="0">
                        <a:latin typeface="Calibri"/>
                        <a:ea typeface="Calibri"/>
                        <a:cs typeface="Times New Roman"/>
                      </a:endParaRPr>
                    </a:p>
                  </a:txBody>
                  <a:tcPr marL="66675" marR="66675" marT="66675" marB="66675" anchor="ctr"/>
                </a:tc>
                <a:tc>
                  <a:txBody>
                    <a:bodyPr/>
                    <a:lstStyle/>
                    <a:p>
                      <a:pPr>
                        <a:lnSpc>
                          <a:spcPct val="115000"/>
                        </a:lnSpc>
                      </a:pPr>
                      <a:endParaRPr lang="es-MX" sz="1600" dirty="0">
                        <a:latin typeface="Calibri"/>
                        <a:cs typeface="Times New Roman"/>
                      </a:endParaRPr>
                    </a:p>
                  </a:txBody>
                  <a:tcPr marL="66675" marR="66675" marT="66675" marB="66675" anchor="ctr"/>
                </a:tc>
                <a:tc>
                  <a:txBody>
                    <a:bodyPr/>
                    <a:lstStyle/>
                    <a:p>
                      <a:pPr>
                        <a:lnSpc>
                          <a:spcPct val="115000"/>
                        </a:lnSpc>
                        <a:spcAft>
                          <a:spcPts val="0"/>
                        </a:spcAft>
                      </a:pPr>
                      <a:r>
                        <a:rPr lang="en-US" sz="1600" dirty="0">
                          <a:latin typeface="Arial"/>
                          <a:ea typeface="Times New Roman"/>
                          <a:cs typeface="Times New Roman"/>
                        </a:rPr>
                        <a:t>Panamanian?</a:t>
                      </a:r>
                      <a:endParaRPr lang="es-MX" sz="1600" dirty="0">
                        <a:latin typeface="Calibri"/>
                        <a:ea typeface="Calibri"/>
                        <a:cs typeface="Times New Roman"/>
                      </a:endParaRPr>
                    </a:p>
                  </a:txBody>
                  <a:tcPr marL="66675" marR="66675" marT="66675" marB="66675"/>
                </a:tc>
              </a:tr>
              <a:tr h="370840">
                <a:tc vMerge="1">
                  <a:txBody>
                    <a:bodyPr/>
                    <a:lstStyle/>
                    <a:p>
                      <a:endParaRPr lang="es-MX"/>
                    </a:p>
                  </a:txBody>
                  <a:tcPr/>
                </a:tc>
                <a:tc>
                  <a:txBody>
                    <a:bodyPr/>
                    <a:lstStyle/>
                    <a:p>
                      <a:pPr>
                        <a:lnSpc>
                          <a:spcPct val="115000"/>
                        </a:lnSpc>
                        <a:spcAft>
                          <a:spcPts val="0"/>
                        </a:spcAft>
                      </a:pPr>
                      <a:r>
                        <a:rPr lang="es-MX" sz="1600" dirty="0">
                          <a:latin typeface="Arial"/>
                          <a:ea typeface="Times New Roman"/>
                          <a:cs typeface="Times New Roman"/>
                        </a:rPr>
                        <a:t>Are</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you, we, they</a:t>
                      </a:r>
                      <a:endParaRPr lang="es-MX" sz="1600" dirty="0">
                        <a:latin typeface="Calibri"/>
                        <a:ea typeface="Calibri"/>
                        <a:cs typeface="Times New Roman"/>
                      </a:endParaRPr>
                    </a:p>
                  </a:txBody>
                  <a:tcPr marL="66675" marR="66675" marT="66675" marB="66675" anchor="ctr"/>
                </a:tc>
                <a:tc>
                  <a:txBody>
                    <a:bodyPr/>
                    <a:lstStyle/>
                    <a:p>
                      <a:pPr>
                        <a:lnSpc>
                          <a:spcPct val="115000"/>
                        </a:lnSpc>
                      </a:pPr>
                      <a:endParaRPr lang="es-MX" sz="1600" dirty="0">
                        <a:latin typeface="Calibri"/>
                        <a:cs typeface="Times New Roman"/>
                      </a:endParaRPr>
                    </a:p>
                  </a:txBody>
                  <a:tcPr marL="66675" marR="66675" marT="66675" marB="66675" anchor="ctr"/>
                </a:tc>
                <a:tc>
                  <a:txBody>
                    <a:bodyPr/>
                    <a:lstStyle/>
                    <a:p>
                      <a:pPr>
                        <a:lnSpc>
                          <a:spcPct val="115000"/>
                        </a:lnSpc>
                        <a:spcAft>
                          <a:spcPts val="0"/>
                        </a:spcAft>
                      </a:pPr>
                      <a:r>
                        <a:rPr lang="en-US" sz="1600" dirty="0">
                          <a:latin typeface="Arial"/>
                          <a:ea typeface="Times New Roman"/>
                          <a:cs typeface="Times New Roman"/>
                        </a:rPr>
                        <a:t>Panamanian?</a:t>
                      </a:r>
                      <a:endParaRPr lang="es-MX" sz="1600" dirty="0">
                        <a:latin typeface="Calibri"/>
                        <a:ea typeface="Calibri"/>
                        <a:cs typeface="Times New Roman"/>
                      </a:endParaRPr>
                    </a:p>
                  </a:txBody>
                  <a:tcPr marL="66675" marR="66675" marT="66675" marB="66675"/>
                </a:tc>
              </a:tr>
              <a:tr h="370840">
                <a:tc vMerge="1">
                  <a:txBody>
                    <a:bodyPr/>
                    <a:lstStyle/>
                    <a:p>
                      <a:endParaRPr lang="es-MX"/>
                    </a:p>
                  </a:txBody>
                  <a:tcPr/>
                </a:tc>
                <a:tc>
                  <a:txBody>
                    <a:bodyPr/>
                    <a:lstStyle/>
                    <a:p>
                      <a:pPr>
                        <a:lnSpc>
                          <a:spcPct val="115000"/>
                        </a:lnSpc>
                        <a:spcAft>
                          <a:spcPts val="0"/>
                        </a:spcAft>
                      </a:pPr>
                      <a:r>
                        <a:rPr lang="es-MX" sz="1600" dirty="0" err="1">
                          <a:latin typeface="Arial"/>
                          <a:ea typeface="Times New Roman"/>
                          <a:cs typeface="Times New Roman"/>
                        </a:rPr>
                        <a:t>Is</a:t>
                      </a:r>
                      <a:endParaRPr lang="es-MX" sz="1600" dirty="0">
                        <a:latin typeface="Calibri"/>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Arial"/>
                          <a:ea typeface="Times New Roman"/>
                          <a:cs typeface="Times New Roman"/>
                        </a:rPr>
                        <a:t>he, </a:t>
                      </a:r>
                      <a:r>
                        <a:rPr lang="es-MX" sz="1600" dirty="0" err="1">
                          <a:latin typeface="Arial"/>
                          <a:ea typeface="Times New Roman"/>
                          <a:cs typeface="Times New Roman"/>
                        </a:rPr>
                        <a:t>she</a:t>
                      </a:r>
                      <a:r>
                        <a:rPr lang="es-MX" sz="1600" dirty="0">
                          <a:latin typeface="Arial"/>
                          <a:ea typeface="Times New Roman"/>
                          <a:cs typeface="Times New Roman"/>
                        </a:rPr>
                        <a:t>, </a:t>
                      </a:r>
                      <a:r>
                        <a:rPr lang="es-MX" sz="1600" dirty="0" err="1">
                          <a:latin typeface="Arial"/>
                          <a:ea typeface="Times New Roman"/>
                          <a:cs typeface="Times New Roman"/>
                        </a:rPr>
                        <a:t>it</a:t>
                      </a:r>
                      <a:endParaRPr lang="es-MX" sz="1600" dirty="0">
                        <a:latin typeface="Calibri"/>
                        <a:ea typeface="Calibri"/>
                        <a:cs typeface="Times New Roman"/>
                      </a:endParaRPr>
                    </a:p>
                  </a:txBody>
                  <a:tcPr marL="66675" marR="66675" marT="66675" marB="66675" anchor="ctr"/>
                </a:tc>
                <a:tc>
                  <a:txBody>
                    <a:bodyPr/>
                    <a:lstStyle/>
                    <a:p>
                      <a:pPr>
                        <a:lnSpc>
                          <a:spcPct val="115000"/>
                        </a:lnSpc>
                      </a:pPr>
                      <a:endParaRPr lang="es-MX" sz="1600" dirty="0">
                        <a:latin typeface="Calibri"/>
                        <a:cs typeface="Times New Roman"/>
                      </a:endParaRPr>
                    </a:p>
                  </a:txBody>
                  <a:tcPr marL="66675" marR="66675" marT="66675" marB="66675" anchor="ctr"/>
                </a:tc>
                <a:tc>
                  <a:txBody>
                    <a:bodyPr/>
                    <a:lstStyle/>
                    <a:p>
                      <a:pPr>
                        <a:lnSpc>
                          <a:spcPct val="115000"/>
                        </a:lnSpc>
                        <a:spcAft>
                          <a:spcPts val="0"/>
                        </a:spcAft>
                      </a:pPr>
                      <a:r>
                        <a:rPr lang="en-US" sz="1600" dirty="0" smtClean="0">
                          <a:latin typeface="Arial"/>
                          <a:ea typeface="Times New Roman"/>
                          <a:cs typeface="Times New Roman"/>
                        </a:rPr>
                        <a:t>Panamanian?</a:t>
                      </a:r>
                      <a:endParaRPr lang="es-MX" sz="1600" dirty="0">
                        <a:latin typeface="Calibri"/>
                        <a:ea typeface="Calibri"/>
                        <a:cs typeface="Times New Roman"/>
                      </a:endParaRPr>
                    </a:p>
                  </a:txBody>
                  <a:tcPr marL="66675" marR="66675" marT="66675" marB="66675" anchor="ctr"/>
                </a:tc>
              </a:tr>
            </a:tbl>
          </a:graphicData>
        </a:graphic>
      </p:graphicFrame>
      <p:sp>
        <p:nvSpPr>
          <p:cNvPr id="5" name="4 Título"/>
          <p:cNvSpPr txBox="1">
            <a:spLocks noGrp="1"/>
          </p:cNvSpPr>
          <p:nvPr>
            <p:ph type="title"/>
          </p:nvPr>
        </p:nvSpPr>
        <p:spPr>
          <a:xfrm>
            <a:off x="755576" y="404664"/>
            <a:ext cx="7467600" cy="830997"/>
          </a:xfrm>
          <a:prstGeom prst="rect">
            <a:avLst/>
          </a:prstGeom>
          <a:noFill/>
        </p:spPr>
        <p:txBody>
          <a:bodyPr wrap="square" rtlCol="0">
            <a:spAutoFit/>
          </a:bodyPr>
          <a:lstStyle/>
          <a:p>
            <a:r>
              <a:rPr lang="en-US" sz="2400" b="1" dirty="0"/>
              <a:t>SIMPLE PRESENT TENSE WITH THE VERB TO BE</a:t>
            </a:r>
            <a:endParaRPr lang="es-MX" sz="2400" dirty="0"/>
          </a:p>
          <a:p>
            <a:r>
              <a:rPr lang="en-US" sz="2400" dirty="0"/>
              <a:t> Notice that there is no auxiliary (do/does</a:t>
            </a:r>
            <a:r>
              <a:rPr lang="en-US" sz="2400" dirty="0" smtClean="0"/>
              <a:t>):</a:t>
            </a: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467600" cy="1143000"/>
          </a:xfrm>
        </p:spPr>
        <p:txBody>
          <a:bodyPr>
            <a:noAutofit/>
          </a:bodyPr>
          <a:lstStyle/>
          <a:p>
            <a:r>
              <a:rPr lang="en-US" sz="2400" b="1" cap="all" dirty="0" smtClean="0"/>
              <a:t>The Present Continuous Tense</a:t>
            </a:r>
            <a:r>
              <a:rPr lang="es-MX" sz="2400" b="1" dirty="0" smtClean="0"/>
              <a:t/>
            </a:r>
            <a:br>
              <a:rPr lang="es-MX" sz="2400" b="1" dirty="0" smtClean="0"/>
            </a:br>
            <a:r>
              <a:rPr lang="en-US" sz="2400" dirty="0" smtClean="0"/>
              <a:t>Subject + auxiliary (verb to be) + verb with –</a:t>
            </a:r>
            <a:r>
              <a:rPr lang="en-US" sz="2400" dirty="0" err="1" smtClean="0"/>
              <a:t>ing</a:t>
            </a:r>
            <a:r>
              <a:rPr lang="en-US" sz="2400" dirty="0" smtClean="0"/>
              <a:t> (+ compliment)</a:t>
            </a:r>
            <a:r>
              <a:rPr lang="es-MX" sz="2400" dirty="0" smtClean="0"/>
              <a:t/>
            </a:r>
            <a:br>
              <a:rPr lang="es-MX" sz="2400" dirty="0" smtClean="0"/>
            </a:br>
            <a:r>
              <a:rPr lang="en-US" sz="2400" b="1" dirty="0" smtClean="0"/>
              <a:t>The man is using his tools.</a:t>
            </a:r>
            <a:r>
              <a:rPr lang="es-MX" sz="2400" b="1" dirty="0" smtClean="0"/>
              <a:t/>
            </a:r>
            <a:br>
              <a:rPr lang="es-MX" sz="2400" b="1" dirty="0" smtClean="0"/>
            </a:br>
            <a:endParaRPr lang="es-MX" sz="2400" dirty="0"/>
          </a:p>
        </p:txBody>
      </p:sp>
      <p:graphicFrame>
        <p:nvGraphicFramePr>
          <p:cNvPr id="4" name="3 Marcador de contenido"/>
          <p:cNvGraphicFramePr>
            <a:graphicFrameLocks noGrp="1"/>
          </p:cNvGraphicFramePr>
          <p:nvPr>
            <p:ph idx="1"/>
          </p:nvPr>
        </p:nvGraphicFramePr>
        <p:xfrm>
          <a:off x="457200" y="1600200"/>
          <a:ext cx="8147250" cy="4121585"/>
        </p:xfrm>
        <a:graphic>
          <a:graphicData uri="http://schemas.openxmlformats.org/drawingml/2006/table">
            <a:tbl>
              <a:tblPr firstRow="1" bandRow="1">
                <a:tableStyleId>{5C22544A-7EE6-4342-B048-85BDC9FD1C3A}</a:tableStyleId>
              </a:tblPr>
              <a:tblGrid>
                <a:gridCol w="1357875"/>
                <a:gridCol w="1357875"/>
                <a:gridCol w="1357875"/>
                <a:gridCol w="1357875"/>
                <a:gridCol w="1357875"/>
                <a:gridCol w="1357875"/>
              </a:tblGrid>
              <a:tr h="489629">
                <a:tc>
                  <a:txBody>
                    <a:bodyPr/>
                    <a:lstStyle/>
                    <a:p>
                      <a:pPr>
                        <a:lnSpc>
                          <a:spcPct val="115000"/>
                        </a:lnSpc>
                      </a:pPr>
                      <a:endParaRPr lang="es-MX" sz="1600" dirty="0">
                        <a:latin typeface="+mn-lt"/>
                        <a:cs typeface="Times New Roman"/>
                      </a:endParaRPr>
                    </a:p>
                  </a:txBody>
                  <a:tcPr marL="66675" marR="66675" marT="66675" marB="66675" anchor="ctr"/>
                </a:tc>
                <a:tc>
                  <a:txBody>
                    <a:bodyPr/>
                    <a:lstStyle/>
                    <a:p>
                      <a:pPr>
                        <a:lnSpc>
                          <a:spcPct val="115000"/>
                        </a:lnSpc>
                        <a:spcAft>
                          <a:spcPts val="0"/>
                        </a:spcAft>
                      </a:pPr>
                      <a:r>
                        <a:rPr lang="es-MX" sz="1600" b="1" dirty="0" err="1">
                          <a:latin typeface="+mn-lt"/>
                          <a:ea typeface="Times New Roman"/>
                          <a:cs typeface="Times New Roman"/>
                        </a:rPr>
                        <a:t>subject</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b="1">
                          <a:latin typeface="+mn-lt"/>
                          <a:ea typeface="Times New Roman"/>
                          <a:cs typeface="Times New Roman"/>
                        </a:rPr>
                        <a:t>auxiliary verb</a:t>
                      </a:r>
                      <a:endParaRPr lang="es-MX" sz="1600">
                        <a:latin typeface="+mn-lt"/>
                        <a:ea typeface="Calibri"/>
                        <a:cs typeface="Times New Roman"/>
                      </a:endParaRPr>
                    </a:p>
                  </a:txBody>
                  <a:tcPr marL="66675" marR="66675" marT="66675" marB="66675" anchor="ctr"/>
                </a:tc>
                <a:tc>
                  <a:txBody>
                    <a:bodyPr/>
                    <a:lstStyle/>
                    <a:p>
                      <a:pPr>
                        <a:lnSpc>
                          <a:spcPct val="115000"/>
                        </a:lnSpc>
                      </a:pPr>
                      <a:endParaRPr lang="es-MX" sz="1600">
                        <a:latin typeface="+mn-lt"/>
                        <a:cs typeface="Times New Roman"/>
                      </a:endParaRPr>
                    </a:p>
                  </a:txBody>
                  <a:tcPr marL="66675" marR="66675" marT="66675" marB="66675" anchor="ctr"/>
                </a:tc>
                <a:tc>
                  <a:txBody>
                    <a:bodyPr/>
                    <a:lstStyle/>
                    <a:p>
                      <a:pPr>
                        <a:lnSpc>
                          <a:spcPct val="115000"/>
                        </a:lnSpc>
                        <a:spcAft>
                          <a:spcPts val="0"/>
                        </a:spcAft>
                      </a:pPr>
                      <a:r>
                        <a:rPr lang="es-MX" sz="1600" b="1">
                          <a:latin typeface="+mn-lt"/>
                          <a:ea typeface="Times New Roman"/>
                          <a:cs typeface="Times New Roman"/>
                        </a:rPr>
                        <a:t>main verb</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n-US" sz="1600" kern="1800">
                          <a:latin typeface="+mn-lt"/>
                          <a:ea typeface="Times New Roman"/>
                          <a:cs typeface="Times New Roman"/>
                        </a:rPr>
                        <a:t>compliment</a:t>
                      </a:r>
                      <a:endParaRPr lang="es-MX" sz="1600">
                        <a:latin typeface="+mn-lt"/>
                        <a:ea typeface="Calibri"/>
                        <a:cs typeface="Times New Roman"/>
                      </a:endParaRPr>
                    </a:p>
                  </a:txBody>
                  <a:tcPr marL="66675" marR="66675" marT="66675" marB="66675" anchor="ctr"/>
                </a:tc>
              </a:tr>
              <a:tr h="489629">
                <a:tc rowSpan="2">
                  <a:txBody>
                    <a:bodyPr/>
                    <a:lstStyle/>
                    <a:p>
                      <a:pPr algn="ctr">
                        <a:lnSpc>
                          <a:spcPct val="115000"/>
                        </a:lnSpc>
                        <a:spcAft>
                          <a:spcPts val="0"/>
                        </a:spcAft>
                      </a:pPr>
                      <a:endParaRPr lang="es-MX" sz="1600" dirty="0">
                        <a:latin typeface="+mn-lt"/>
                        <a:ea typeface="Times New Roman"/>
                        <a:cs typeface="Times New Roman"/>
                      </a:endParaRPr>
                    </a:p>
                    <a:p>
                      <a:pPr>
                        <a:lnSpc>
                          <a:spcPct val="115000"/>
                        </a:lnSpc>
                        <a:spcAft>
                          <a:spcPts val="0"/>
                        </a:spcAft>
                      </a:pPr>
                      <a:r>
                        <a:rPr lang="es-MX" sz="1600" b="1" dirty="0">
                          <a:latin typeface="+mn-lt"/>
                          <a:ea typeface="Times New Roman"/>
                          <a:cs typeface="Times New Roman"/>
                        </a:rPr>
                        <a:t>Affirmative </a:t>
                      </a:r>
                      <a:endParaRPr lang="es-MX" sz="1600" dirty="0">
                        <a:latin typeface="+mn-lt"/>
                        <a:ea typeface="Calibri"/>
                        <a:cs typeface="Times New Roman"/>
                      </a:endParaRPr>
                    </a:p>
                    <a:p>
                      <a:pPr algn="ctr">
                        <a:lnSpc>
                          <a:spcPct val="115000"/>
                        </a:lnSpc>
                        <a:spcAft>
                          <a:spcPts val="0"/>
                        </a:spcAft>
                      </a:pPr>
                      <a:r>
                        <a:rPr lang="es-MX" sz="1600" b="1" dirty="0">
                          <a:latin typeface="+mn-lt"/>
                          <a:ea typeface="Times New Roman"/>
                          <a:cs typeface="Times New Roman"/>
                        </a:rPr>
                        <a:t>statements</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I</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am</a:t>
                      </a:r>
                      <a:endParaRPr lang="es-MX" sz="1600" dirty="0">
                        <a:latin typeface="+mn-lt"/>
                        <a:ea typeface="Calibri"/>
                        <a:cs typeface="Times New Roman"/>
                      </a:endParaRPr>
                    </a:p>
                  </a:txBody>
                  <a:tcPr marL="66675" marR="66675" marT="66675" marB="66675" anchor="ctr"/>
                </a:tc>
                <a:tc>
                  <a:txBody>
                    <a:bodyPr/>
                    <a:lstStyle/>
                    <a:p>
                      <a:pPr>
                        <a:lnSpc>
                          <a:spcPct val="115000"/>
                        </a:lnSpc>
                      </a:pPr>
                      <a:endParaRPr lang="es-MX" sz="1600">
                        <a:latin typeface="+mn-lt"/>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reading</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a book.</a:t>
                      </a:r>
                      <a:endParaRPr lang="es-MX" sz="1600">
                        <a:latin typeface="+mn-lt"/>
                        <a:ea typeface="Calibri"/>
                        <a:cs typeface="Times New Roman"/>
                      </a:endParaRPr>
                    </a:p>
                  </a:txBody>
                  <a:tcPr marL="66675" marR="66675" marT="66675" marB="66675" anchor="ctr"/>
                </a:tc>
              </a:tr>
              <a:tr h="489629">
                <a:tc vMerge="1">
                  <a:txBody>
                    <a:bodyPr/>
                    <a:lstStyle/>
                    <a:p>
                      <a:endParaRPr lang="es-MX"/>
                    </a:p>
                  </a:txBody>
                  <a:tcPr/>
                </a:tc>
                <a:tc>
                  <a:txBody>
                    <a:bodyPr/>
                    <a:lstStyle/>
                    <a:p>
                      <a:pPr>
                        <a:lnSpc>
                          <a:spcPct val="115000"/>
                        </a:lnSpc>
                        <a:spcAft>
                          <a:spcPts val="0"/>
                        </a:spcAft>
                      </a:pPr>
                      <a:r>
                        <a:rPr lang="es-MX" sz="1600" dirty="0">
                          <a:latin typeface="+mn-lt"/>
                          <a:ea typeface="Times New Roman"/>
                          <a:cs typeface="Times New Roman"/>
                        </a:rPr>
                        <a:t>You</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are</a:t>
                      </a:r>
                      <a:endParaRPr lang="es-MX" sz="1600" dirty="0">
                        <a:latin typeface="+mn-lt"/>
                        <a:ea typeface="Calibri"/>
                        <a:cs typeface="Times New Roman"/>
                      </a:endParaRPr>
                    </a:p>
                  </a:txBody>
                  <a:tcPr marL="66675" marR="66675" marT="66675" marB="66675" anchor="ctr"/>
                </a:tc>
                <a:tc>
                  <a:txBody>
                    <a:bodyPr/>
                    <a:lstStyle/>
                    <a:p>
                      <a:pPr>
                        <a:lnSpc>
                          <a:spcPct val="115000"/>
                        </a:lnSpc>
                      </a:pPr>
                      <a:endParaRPr lang="es-MX" sz="1600">
                        <a:latin typeface="+mn-lt"/>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reading</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mn-lt"/>
                          <a:ea typeface="Times New Roman"/>
                          <a:cs typeface="Times New Roman"/>
                        </a:rPr>
                        <a:t>the</a:t>
                      </a:r>
                      <a:r>
                        <a:rPr lang="es-MX" sz="1600" dirty="0">
                          <a:latin typeface="+mn-lt"/>
                          <a:ea typeface="Times New Roman"/>
                          <a:cs typeface="Times New Roman"/>
                        </a:rPr>
                        <a:t> </a:t>
                      </a:r>
                      <a:r>
                        <a:rPr lang="es-MX" sz="1600" dirty="0" err="1" smtClean="0">
                          <a:latin typeface="+mn-lt"/>
                          <a:ea typeface="Times New Roman"/>
                          <a:cs typeface="Times New Roman"/>
                        </a:rPr>
                        <a:t>lesson</a:t>
                      </a:r>
                      <a:r>
                        <a:rPr lang="es-MX" sz="1600" dirty="0" smtClean="0">
                          <a:latin typeface="+mn-lt"/>
                          <a:ea typeface="Times New Roman"/>
                          <a:cs typeface="Times New Roman"/>
                        </a:rPr>
                        <a:t>.</a:t>
                      </a:r>
                      <a:endParaRPr lang="es-MX" sz="1600" dirty="0">
                        <a:latin typeface="+mn-lt"/>
                        <a:ea typeface="Calibri"/>
                        <a:cs typeface="Times New Roman"/>
                      </a:endParaRPr>
                    </a:p>
                  </a:txBody>
                  <a:tcPr marL="66675" marR="66675" marT="66675" marB="66675" anchor="ctr"/>
                </a:tc>
              </a:tr>
              <a:tr h="489629">
                <a:tc rowSpan="2">
                  <a:txBody>
                    <a:bodyPr/>
                    <a:lstStyle/>
                    <a:p>
                      <a:pPr>
                        <a:lnSpc>
                          <a:spcPct val="115000"/>
                        </a:lnSpc>
                        <a:spcAft>
                          <a:spcPts val="0"/>
                        </a:spcAft>
                      </a:pPr>
                      <a:r>
                        <a:rPr lang="es-MX" sz="1600" b="1" dirty="0">
                          <a:latin typeface="+mn-lt"/>
                          <a:ea typeface="Times New Roman"/>
                          <a:cs typeface="Times New Roman"/>
                        </a:rPr>
                        <a:t>Negative</a:t>
                      </a:r>
                      <a:endParaRPr lang="es-MX" sz="1600" dirty="0">
                        <a:latin typeface="+mn-lt"/>
                        <a:ea typeface="Calibri"/>
                        <a:cs typeface="Times New Roman"/>
                      </a:endParaRPr>
                    </a:p>
                    <a:p>
                      <a:pPr algn="ctr">
                        <a:lnSpc>
                          <a:spcPct val="115000"/>
                        </a:lnSpc>
                        <a:spcAft>
                          <a:spcPts val="0"/>
                        </a:spcAft>
                      </a:pPr>
                      <a:r>
                        <a:rPr lang="es-MX" sz="1600" b="1" dirty="0">
                          <a:latin typeface="+mn-lt"/>
                          <a:ea typeface="Times New Roman"/>
                          <a:cs typeface="Times New Roman"/>
                        </a:rPr>
                        <a:t>statements</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She</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mn-lt"/>
                          <a:ea typeface="Times New Roman"/>
                          <a:cs typeface="Times New Roman"/>
                        </a:rPr>
                        <a:t>is</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mn-lt"/>
                          <a:ea typeface="Times New Roman"/>
                          <a:cs typeface="Times New Roman"/>
                        </a:rPr>
                        <a:t>not</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taking</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mn-lt"/>
                          <a:ea typeface="Times New Roman"/>
                          <a:cs typeface="Times New Roman"/>
                        </a:rPr>
                        <a:t>that</a:t>
                      </a:r>
                      <a:r>
                        <a:rPr lang="es-MX" sz="1600" dirty="0">
                          <a:latin typeface="+mn-lt"/>
                          <a:ea typeface="Times New Roman"/>
                          <a:cs typeface="Times New Roman"/>
                        </a:rPr>
                        <a:t> </a:t>
                      </a:r>
                      <a:r>
                        <a:rPr lang="es-MX" sz="1600" dirty="0" err="1">
                          <a:latin typeface="+mn-lt"/>
                          <a:ea typeface="Times New Roman"/>
                          <a:cs typeface="Times New Roman"/>
                        </a:rPr>
                        <a:t>course</a:t>
                      </a:r>
                      <a:r>
                        <a:rPr lang="es-MX" sz="1600" dirty="0">
                          <a:latin typeface="+mn-lt"/>
                          <a:ea typeface="Times New Roman"/>
                          <a:cs typeface="Times New Roman"/>
                        </a:rPr>
                        <a:t>.</a:t>
                      </a:r>
                      <a:endParaRPr lang="es-MX" sz="1600" dirty="0">
                        <a:latin typeface="+mn-lt"/>
                        <a:ea typeface="Calibri"/>
                        <a:cs typeface="Times New Roman"/>
                      </a:endParaRPr>
                    </a:p>
                  </a:txBody>
                  <a:tcPr marL="66675" marR="66675" marT="66675" marB="66675" anchor="ctr"/>
                </a:tc>
              </a:tr>
              <a:tr h="489629">
                <a:tc vMerge="1">
                  <a:txBody>
                    <a:bodyPr/>
                    <a:lstStyle/>
                    <a:p>
                      <a:endParaRPr lang="es-MX"/>
                    </a:p>
                  </a:txBody>
                  <a:tcPr/>
                </a:tc>
                <a:tc>
                  <a:txBody>
                    <a:bodyPr/>
                    <a:lstStyle/>
                    <a:p>
                      <a:pPr>
                        <a:lnSpc>
                          <a:spcPct val="115000"/>
                        </a:lnSpc>
                        <a:spcAft>
                          <a:spcPts val="0"/>
                        </a:spcAft>
                      </a:pPr>
                      <a:r>
                        <a:rPr lang="es-MX" sz="1600" dirty="0">
                          <a:latin typeface="+mn-lt"/>
                          <a:ea typeface="Times New Roman"/>
                          <a:cs typeface="Times New Roman"/>
                        </a:rPr>
                        <a:t>We</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are</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err="1">
                          <a:latin typeface="+mn-lt"/>
                          <a:ea typeface="Times New Roman"/>
                          <a:cs typeface="Times New Roman"/>
                        </a:rPr>
                        <a:t>not</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playing</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tennis.</a:t>
                      </a:r>
                      <a:endParaRPr lang="es-MX" sz="1600">
                        <a:latin typeface="+mn-lt"/>
                        <a:ea typeface="Calibri"/>
                        <a:cs typeface="Times New Roman"/>
                      </a:endParaRPr>
                    </a:p>
                  </a:txBody>
                  <a:tcPr marL="66675" marR="66675" marT="66675" marB="66675" anchor="ctr"/>
                </a:tc>
              </a:tr>
              <a:tr h="489629">
                <a:tc rowSpan="3">
                  <a:txBody>
                    <a:bodyPr/>
                    <a:lstStyle/>
                    <a:p>
                      <a:pPr>
                        <a:lnSpc>
                          <a:spcPct val="115000"/>
                        </a:lnSpc>
                        <a:spcAft>
                          <a:spcPts val="0"/>
                        </a:spcAft>
                      </a:pPr>
                      <a:r>
                        <a:rPr lang="es-MX" sz="1600" b="1">
                          <a:latin typeface="+mn-lt"/>
                          <a:ea typeface="Times New Roman"/>
                          <a:cs typeface="Times New Roman"/>
                        </a:rPr>
                        <a:t>Yes/no</a:t>
                      </a:r>
                      <a:endParaRPr lang="es-MX" sz="1600">
                        <a:latin typeface="+mn-lt"/>
                        <a:ea typeface="Calibri"/>
                        <a:cs typeface="Times New Roman"/>
                      </a:endParaRPr>
                    </a:p>
                    <a:p>
                      <a:pPr algn="ctr">
                        <a:lnSpc>
                          <a:spcPct val="115000"/>
                        </a:lnSpc>
                        <a:spcAft>
                          <a:spcPts val="0"/>
                        </a:spcAft>
                      </a:pPr>
                      <a:r>
                        <a:rPr lang="en-US" sz="1600" b="1">
                          <a:latin typeface="+mn-lt"/>
                          <a:ea typeface="Times New Roman"/>
                          <a:cs typeface="Times New Roman"/>
                        </a:rPr>
                        <a:t>questions</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Is</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he</a:t>
                      </a:r>
                      <a:endParaRPr lang="es-MX" sz="1600">
                        <a:latin typeface="+mn-lt"/>
                        <a:ea typeface="Calibri"/>
                        <a:cs typeface="Times New Roman"/>
                      </a:endParaRPr>
                    </a:p>
                  </a:txBody>
                  <a:tcPr marL="66675" marR="66675" marT="66675" marB="66675" anchor="ctr"/>
                </a:tc>
                <a:tc>
                  <a:txBody>
                    <a:bodyPr/>
                    <a:lstStyle/>
                    <a:p>
                      <a:pPr>
                        <a:lnSpc>
                          <a:spcPct val="115000"/>
                        </a:lnSpc>
                      </a:pPr>
                      <a:endParaRPr lang="es-MX" sz="1600" dirty="0">
                        <a:latin typeface="+mn-lt"/>
                        <a:cs typeface="Times New Roman"/>
                      </a:endParaRPr>
                    </a:p>
                  </a:txBody>
                  <a:tcPr marL="66675" marR="66675" marT="66675" marB="66675" anchor="ctr"/>
                </a:tc>
                <a:tc>
                  <a:txBody>
                    <a:bodyPr/>
                    <a:lstStyle/>
                    <a:p>
                      <a:pPr>
                        <a:lnSpc>
                          <a:spcPct val="115000"/>
                        </a:lnSpc>
                        <a:spcAft>
                          <a:spcPts val="0"/>
                        </a:spcAft>
                      </a:pPr>
                      <a:r>
                        <a:rPr lang="es-MX" sz="1600" dirty="0" err="1">
                          <a:latin typeface="+mn-lt"/>
                          <a:ea typeface="Times New Roman"/>
                          <a:cs typeface="Times New Roman"/>
                        </a:rPr>
                        <a:t>watching</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TV?</a:t>
                      </a:r>
                      <a:endParaRPr lang="es-MX" sz="1600">
                        <a:latin typeface="+mn-lt"/>
                        <a:ea typeface="Calibri"/>
                        <a:cs typeface="Times New Roman"/>
                      </a:endParaRPr>
                    </a:p>
                  </a:txBody>
                  <a:tcPr marL="66675" marR="66675" marT="66675" marB="66675" anchor="ctr"/>
                </a:tc>
              </a:tr>
              <a:tr h="489629">
                <a:tc vMerge="1">
                  <a:txBody>
                    <a:bodyPr/>
                    <a:lstStyle/>
                    <a:p>
                      <a:endParaRPr lang="es-MX"/>
                    </a:p>
                  </a:txBody>
                  <a:tcPr/>
                </a:tc>
                <a:tc>
                  <a:txBody>
                    <a:bodyPr/>
                    <a:lstStyle/>
                    <a:p>
                      <a:pPr>
                        <a:lnSpc>
                          <a:spcPct val="115000"/>
                        </a:lnSpc>
                        <a:spcAft>
                          <a:spcPts val="0"/>
                        </a:spcAft>
                      </a:pPr>
                      <a:r>
                        <a:rPr lang="es-MX" sz="1600">
                          <a:latin typeface="+mn-lt"/>
                          <a:ea typeface="Times New Roman"/>
                          <a:cs typeface="Times New Roman"/>
                        </a:rPr>
                        <a:t>Are </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we</a:t>
                      </a:r>
                      <a:endParaRPr lang="es-MX" sz="1600" dirty="0">
                        <a:latin typeface="+mn-lt"/>
                        <a:ea typeface="Calibri"/>
                        <a:cs typeface="Times New Roman"/>
                      </a:endParaRPr>
                    </a:p>
                  </a:txBody>
                  <a:tcPr marL="66675" marR="66675" marT="66675" marB="66675" anchor="ctr"/>
                </a:tc>
                <a:tc>
                  <a:txBody>
                    <a:bodyPr/>
                    <a:lstStyle/>
                    <a:p>
                      <a:pPr>
                        <a:lnSpc>
                          <a:spcPct val="115000"/>
                        </a:lnSpc>
                      </a:pPr>
                      <a:endParaRPr lang="es-MX" sz="1600" dirty="0">
                        <a:latin typeface="+mn-lt"/>
                        <a:cs typeface="Times New Roman"/>
                      </a:endParaRPr>
                    </a:p>
                  </a:txBody>
                  <a:tcPr marL="66675" marR="66675" marT="66675" marB="66675" anchor="ctr"/>
                </a:tc>
                <a:tc>
                  <a:txBody>
                    <a:bodyPr/>
                    <a:lstStyle/>
                    <a:p>
                      <a:pPr>
                        <a:lnSpc>
                          <a:spcPct val="115000"/>
                        </a:lnSpc>
                        <a:spcAft>
                          <a:spcPts val="0"/>
                        </a:spcAft>
                      </a:pPr>
                      <a:r>
                        <a:rPr lang="es-MX" sz="1600" dirty="0" err="1">
                          <a:latin typeface="+mn-lt"/>
                          <a:ea typeface="Times New Roman"/>
                          <a:cs typeface="Times New Roman"/>
                        </a:rPr>
                        <a:t>staying</a:t>
                      </a:r>
                      <a:endParaRPr lang="es-MX" sz="1600" dirty="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 ?</a:t>
                      </a:r>
                      <a:endParaRPr lang="es-MX" sz="1600" dirty="0">
                        <a:latin typeface="+mn-lt"/>
                        <a:ea typeface="Calibri"/>
                        <a:cs typeface="Times New Roman"/>
                      </a:endParaRPr>
                    </a:p>
                  </a:txBody>
                  <a:tcPr marL="66675" marR="66675" marT="66675" marB="66675" anchor="ctr"/>
                </a:tc>
              </a:tr>
              <a:tr h="489629">
                <a:tc vMerge="1">
                  <a:txBody>
                    <a:bodyPr/>
                    <a:lstStyle/>
                    <a:p>
                      <a:endParaRPr lang="es-MX"/>
                    </a:p>
                  </a:txBody>
                  <a:tcPr/>
                </a:tc>
                <a:tc>
                  <a:txBody>
                    <a:bodyPr/>
                    <a:lstStyle/>
                    <a:p>
                      <a:pPr>
                        <a:lnSpc>
                          <a:spcPct val="115000"/>
                        </a:lnSpc>
                        <a:spcAft>
                          <a:spcPts val="0"/>
                        </a:spcAft>
                      </a:pPr>
                      <a:r>
                        <a:rPr lang="es-MX" sz="1600">
                          <a:latin typeface="+mn-lt"/>
                          <a:ea typeface="Times New Roman"/>
                          <a:cs typeface="Times New Roman"/>
                        </a:rPr>
                        <a:t>Are</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they</a:t>
                      </a:r>
                      <a:endParaRPr lang="es-MX" sz="1600" dirty="0">
                        <a:latin typeface="+mn-lt"/>
                        <a:ea typeface="Calibri"/>
                        <a:cs typeface="Times New Roman"/>
                      </a:endParaRPr>
                    </a:p>
                  </a:txBody>
                  <a:tcPr marL="66675" marR="66675" marT="66675" marB="66675" anchor="ctr"/>
                </a:tc>
                <a:tc>
                  <a:txBody>
                    <a:bodyPr/>
                    <a:lstStyle/>
                    <a:p>
                      <a:pPr>
                        <a:lnSpc>
                          <a:spcPct val="115000"/>
                        </a:lnSpc>
                      </a:pPr>
                      <a:endParaRPr lang="es-MX" sz="1600" dirty="0">
                        <a:latin typeface="+mn-lt"/>
                        <a:cs typeface="Times New Roman"/>
                      </a:endParaRPr>
                    </a:p>
                  </a:txBody>
                  <a:tcPr marL="66675" marR="66675" marT="66675" marB="66675" anchor="ctr"/>
                </a:tc>
                <a:tc>
                  <a:txBody>
                    <a:bodyPr/>
                    <a:lstStyle/>
                    <a:p>
                      <a:pPr>
                        <a:lnSpc>
                          <a:spcPct val="115000"/>
                        </a:lnSpc>
                        <a:spcAft>
                          <a:spcPts val="0"/>
                        </a:spcAft>
                      </a:pPr>
                      <a:r>
                        <a:rPr lang="es-MX" sz="1600">
                          <a:latin typeface="+mn-lt"/>
                          <a:ea typeface="Times New Roman"/>
                          <a:cs typeface="Times New Roman"/>
                        </a:rPr>
                        <a:t>eating</a:t>
                      </a:r>
                      <a:endParaRPr lang="es-MX" sz="1600">
                        <a:latin typeface="+mn-lt"/>
                        <a:ea typeface="Calibri"/>
                        <a:cs typeface="Times New Roman"/>
                      </a:endParaRPr>
                    </a:p>
                  </a:txBody>
                  <a:tcPr marL="66675" marR="66675" marT="66675" marB="66675" anchor="ctr"/>
                </a:tc>
                <a:tc>
                  <a:txBody>
                    <a:bodyPr/>
                    <a:lstStyle/>
                    <a:p>
                      <a:pPr>
                        <a:lnSpc>
                          <a:spcPct val="115000"/>
                        </a:lnSpc>
                        <a:spcAft>
                          <a:spcPts val="0"/>
                        </a:spcAft>
                      </a:pPr>
                      <a:r>
                        <a:rPr lang="es-MX" sz="1600" dirty="0">
                          <a:latin typeface="+mn-lt"/>
                          <a:ea typeface="Times New Roman"/>
                          <a:cs typeface="Times New Roman"/>
                        </a:rPr>
                        <a:t>apples?</a:t>
                      </a:r>
                      <a:endParaRPr lang="es-MX" sz="1600" dirty="0">
                        <a:latin typeface="+mn-lt"/>
                        <a:ea typeface="Calibri"/>
                        <a:cs typeface="Times New Roman"/>
                      </a:endParaRPr>
                    </a:p>
                  </a:txBody>
                  <a:tcPr marL="66675" marR="66675" marT="66675" marB="66675"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80920" cy="5937523"/>
          </a:xfrm>
        </p:spPr>
        <p:txBody>
          <a:bodyPr>
            <a:normAutofit fontScale="55000" lnSpcReduction="20000"/>
          </a:bodyPr>
          <a:lstStyle/>
          <a:p>
            <a:pPr lvl="0">
              <a:buNone/>
            </a:pPr>
            <a:r>
              <a:rPr lang="en-US" dirty="0" smtClean="0"/>
              <a:t>We use the present continuous tense to talk about activities happening now.</a:t>
            </a:r>
            <a:endParaRPr lang="es-MX" dirty="0" smtClean="0"/>
          </a:p>
          <a:p>
            <a:pPr>
              <a:buNone/>
            </a:pPr>
            <a:endParaRPr lang="en-US" dirty="0" smtClean="0"/>
          </a:p>
          <a:p>
            <a:pPr>
              <a:buNone/>
            </a:pPr>
            <a:r>
              <a:rPr lang="en-US" dirty="0" smtClean="0"/>
              <a:t>Examples: </a:t>
            </a:r>
            <a:br>
              <a:rPr lang="en-US" dirty="0" smtClean="0"/>
            </a:br>
            <a:r>
              <a:rPr lang="en-US" dirty="0" smtClean="0"/>
              <a:t>The boy is playing with his toys. </a:t>
            </a:r>
            <a:br>
              <a:rPr lang="en-US" dirty="0" smtClean="0"/>
            </a:br>
            <a:r>
              <a:rPr lang="en-US" dirty="0" smtClean="0"/>
              <a:t>Why are you crying? I am crying because I am sad.</a:t>
            </a:r>
            <a:br>
              <a:rPr lang="en-US" dirty="0" smtClean="0"/>
            </a:br>
            <a:r>
              <a:rPr lang="en-US" dirty="0" smtClean="0"/>
              <a:t>Who are you writing to? </a:t>
            </a:r>
            <a:endParaRPr lang="es-MX" dirty="0" smtClean="0"/>
          </a:p>
          <a:p>
            <a:pPr>
              <a:buNone/>
            </a:pPr>
            <a:r>
              <a:rPr lang="en-US" dirty="0" smtClean="0"/>
              <a:t> </a:t>
            </a:r>
            <a:endParaRPr lang="es-MX" dirty="0" smtClean="0"/>
          </a:p>
          <a:p>
            <a:pPr lvl="0">
              <a:buNone/>
            </a:pPr>
            <a:r>
              <a:rPr lang="en-US" dirty="0" smtClean="0"/>
              <a:t>The present continuous tense is also used to talk about activities that are not </a:t>
            </a:r>
          </a:p>
          <a:p>
            <a:pPr lvl="0">
              <a:buNone/>
            </a:pPr>
            <a:r>
              <a:rPr lang="en-US" dirty="0" smtClean="0"/>
              <a:t>necessarily happening at this very moment, but around now.</a:t>
            </a:r>
            <a:endParaRPr lang="es-MX" dirty="0" smtClean="0"/>
          </a:p>
          <a:p>
            <a:pPr>
              <a:buNone/>
            </a:pPr>
            <a:r>
              <a:rPr lang="en-US" dirty="0" smtClean="0"/>
              <a:t> </a:t>
            </a:r>
            <a:endParaRPr lang="es-MX" dirty="0" smtClean="0"/>
          </a:p>
          <a:p>
            <a:pPr>
              <a:buNone/>
            </a:pPr>
            <a:r>
              <a:rPr lang="en-US" dirty="0" smtClean="0"/>
              <a:t>Examples: </a:t>
            </a:r>
          </a:p>
          <a:p>
            <a:pPr>
              <a:buNone/>
            </a:pPr>
            <a:r>
              <a:rPr lang="en-US" dirty="0" smtClean="0"/>
              <a:t>	Peter is studying for his final exam.</a:t>
            </a:r>
            <a:endParaRPr lang="es-MX" dirty="0" smtClean="0"/>
          </a:p>
          <a:p>
            <a:pPr>
              <a:buNone/>
            </a:pPr>
            <a:r>
              <a:rPr lang="en-US" dirty="0" smtClean="0"/>
              <a:t>	Laura is not studying hard. She is always talking on the phone.</a:t>
            </a:r>
            <a:endParaRPr lang="es-MX" dirty="0" smtClean="0"/>
          </a:p>
          <a:p>
            <a:pPr>
              <a:buNone/>
            </a:pPr>
            <a:r>
              <a:rPr lang="en-US" dirty="0" smtClean="0"/>
              <a:t>	I am reading a very interesting book. </a:t>
            </a:r>
            <a:br>
              <a:rPr lang="en-US" dirty="0" smtClean="0"/>
            </a:br>
            <a:r>
              <a:rPr lang="en-US" dirty="0" smtClean="0"/>
              <a:t> </a:t>
            </a:r>
            <a:endParaRPr lang="es-MX" dirty="0" smtClean="0"/>
          </a:p>
          <a:p>
            <a:pPr lvl="0">
              <a:buNone/>
            </a:pPr>
            <a:r>
              <a:rPr lang="en-US" dirty="0" smtClean="0"/>
              <a:t>We also use the present continuous tense to talk about activities happening in the </a:t>
            </a:r>
          </a:p>
          <a:p>
            <a:pPr lvl="0">
              <a:buNone/>
            </a:pPr>
            <a:r>
              <a:rPr lang="en-US" dirty="0" smtClean="0"/>
              <a:t>near future, especially for planned future events.</a:t>
            </a:r>
            <a:endParaRPr lang="es-MX" dirty="0" smtClean="0"/>
          </a:p>
          <a:p>
            <a:pPr>
              <a:buNone/>
            </a:pPr>
            <a:r>
              <a:rPr lang="en-US" dirty="0" smtClean="0"/>
              <a:t> </a:t>
            </a:r>
            <a:endParaRPr lang="es-MX" dirty="0" smtClean="0"/>
          </a:p>
          <a:p>
            <a:pPr>
              <a:buNone/>
            </a:pPr>
            <a:r>
              <a:rPr lang="en-US" dirty="0" smtClean="0"/>
              <a:t>Examples:</a:t>
            </a:r>
            <a:endParaRPr lang="es-MX" dirty="0" smtClean="0"/>
          </a:p>
          <a:p>
            <a:pPr>
              <a:buNone/>
            </a:pPr>
            <a:r>
              <a:rPr lang="en-US" dirty="0" smtClean="0"/>
              <a:t>	My mother is coming for lunch tomorrow.</a:t>
            </a:r>
            <a:endParaRPr lang="es-MX" dirty="0" smtClean="0"/>
          </a:p>
          <a:p>
            <a:pPr>
              <a:buNone/>
            </a:pPr>
            <a:r>
              <a:rPr lang="en-US" dirty="0" smtClean="0"/>
              <a:t>	We are not going to the country side next week. </a:t>
            </a:r>
            <a:endParaRPr lang="es-MX" dirty="0" smtClean="0"/>
          </a:p>
          <a:p>
            <a:pPr>
              <a:buNone/>
            </a:pPr>
            <a:r>
              <a:rPr lang="en-US" dirty="0" smtClean="0"/>
              <a:t>	Are you doing anything this afternoon? </a:t>
            </a:r>
            <a:endParaRPr lang="es-MX" dirty="0" smtClean="0"/>
          </a:p>
          <a:p>
            <a:pPr>
              <a:buNone/>
            </a:pPr>
            <a:r>
              <a:rPr lang="en-US" dirty="0" smtClean="0"/>
              <a:t> </a:t>
            </a:r>
            <a:endParaRPr lang="es-MX" dirty="0" smtClean="0"/>
          </a:p>
          <a:p>
            <a:pPr>
              <a:buNone/>
            </a:pPr>
            <a:endParaRPr lang="es-MX" dirty="0"/>
          </a:p>
        </p:txBody>
      </p:sp>
      <p:pic>
        <p:nvPicPr>
          <p:cNvPr id="4" name="Picture 41" descr="MCj03967000000[1]"/>
          <p:cNvPicPr>
            <a:picLocks noChangeAspect="1" noChangeArrowheads="1"/>
          </p:cNvPicPr>
          <p:nvPr/>
        </p:nvPicPr>
        <p:blipFill>
          <a:blip r:embed="rId2" cstate="print"/>
          <a:srcRect/>
          <a:stretch>
            <a:fillRect/>
          </a:stretch>
        </p:blipFill>
        <p:spPr bwMode="auto">
          <a:xfrm>
            <a:off x="6804248" y="4653136"/>
            <a:ext cx="1798638" cy="184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352928" cy="5616624"/>
          </a:xfrm>
        </p:spPr>
        <p:txBody>
          <a:bodyPr>
            <a:noAutofit/>
          </a:bodyPr>
          <a:lstStyle/>
          <a:p>
            <a:pPr>
              <a:buNone/>
            </a:pPr>
            <a:r>
              <a:rPr lang="en-US" sz="1600" b="1" dirty="0" smtClean="0"/>
              <a:t>SPELLING</a:t>
            </a:r>
            <a:endParaRPr lang="es-MX" sz="1600" dirty="0" smtClean="0"/>
          </a:p>
          <a:p>
            <a:pPr>
              <a:buNone/>
            </a:pPr>
            <a:r>
              <a:rPr lang="en-US" sz="1600" b="1" dirty="0" smtClean="0"/>
              <a:t>A single, silent e at the end of the word is dropped before </a:t>
            </a:r>
            <a:r>
              <a:rPr lang="en-US" sz="1600" b="1" dirty="0" err="1" smtClean="0"/>
              <a:t>ing</a:t>
            </a:r>
            <a:r>
              <a:rPr lang="en-US" sz="1600" b="1" dirty="0" smtClean="0"/>
              <a:t>. </a:t>
            </a:r>
          </a:p>
          <a:p>
            <a:pPr>
              <a:buNone/>
            </a:pPr>
            <a:r>
              <a:rPr lang="en-US" sz="1600" b="1" dirty="0" smtClean="0"/>
              <a:t>But </a:t>
            </a:r>
            <a:r>
              <a:rPr lang="en-US" sz="1600" b="1" dirty="0" err="1" smtClean="0"/>
              <a:t>ee</a:t>
            </a:r>
            <a:r>
              <a:rPr lang="en-US" sz="1600" b="1" dirty="0" smtClean="0"/>
              <a:t> at the end of the word is not changed-</a:t>
            </a:r>
            <a:endParaRPr lang="es-MX" sz="1600" dirty="0" smtClean="0"/>
          </a:p>
          <a:p>
            <a:pPr>
              <a:buNone/>
            </a:pPr>
            <a:r>
              <a:rPr lang="en-US" sz="1600" dirty="0" smtClean="0"/>
              <a:t>example: come - coming</a:t>
            </a:r>
            <a:br>
              <a:rPr lang="en-US" sz="1600" dirty="0" smtClean="0"/>
            </a:br>
            <a:r>
              <a:rPr lang="en-US" sz="1600" dirty="0" smtClean="0"/>
              <a:t>I am coming home. You are coming home. He is coming home. </a:t>
            </a:r>
            <a:endParaRPr lang="es-MX" sz="1600" dirty="0" smtClean="0"/>
          </a:p>
          <a:p>
            <a:pPr>
              <a:buNone/>
            </a:pPr>
            <a:r>
              <a:rPr lang="en-US" sz="1600" dirty="0" smtClean="0"/>
              <a:t>example: agree - agreeing</a:t>
            </a:r>
            <a:endParaRPr lang="es-MX" sz="1600" dirty="0" smtClean="0"/>
          </a:p>
          <a:p>
            <a:pPr>
              <a:buNone/>
            </a:pPr>
            <a:endParaRPr lang="en-US" sz="1600" b="1" dirty="0" smtClean="0"/>
          </a:p>
          <a:p>
            <a:pPr>
              <a:buNone/>
            </a:pPr>
            <a:r>
              <a:rPr lang="en-US" sz="1600" b="1" dirty="0" smtClean="0"/>
              <a:t>The final consonant after a short, stressed vowel is doubled before </a:t>
            </a:r>
            <a:r>
              <a:rPr lang="en-US" sz="1600" b="1" dirty="0" err="1" smtClean="0"/>
              <a:t>ing</a:t>
            </a:r>
            <a:r>
              <a:rPr lang="en-US" sz="1600" b="1" dirty="0" smtClean="0"/>
              <a:t>.</a:t>
            </a:r>
            <a:endParaRPr lang="es-MX" sz="1600" dirty="0" smtClean="0"/>
          </a:p>
          <a:p>
            <a:pPr>
              <a:buNone/>
            </a:pPr>
            <a:r>
              <a:rPr lang="en-US" sz="1600" dirty="0" smtClean="0"/>
              <a:t>example: sit - si</a:t>
            </a:r>
            <a:r>
              <a:rPr lang="en-US" sz="1600" b="1" dirty="0" smtClean="0"/>
              <a:t>tt</a:t>
            </a:r>
            <a:r>
              <a:rPr lang="en-US" sz="1600" dirty="0" smtClean="0"/>
              <a:t>ing</a:t>
            </a:r>
            <a:br>
              <a:rPr lang="en-US" sz="1600" dirty="0" smtClean="0"/>
            </a:br>
            <a:r>
              <a:rPr lang="en-US" sz="1600" dirty="0" smtClean="0"/>
              <a:t>I am sitting on the sofa. You are sitting on the sofa. He is sitting on the sofa. </a:t>
            </a:r>
            <a:endParaRPr lang="es-MX" sz="1600" dirty="0" smtClean="0"/>
          </a:p>
          <a:p>
            <a:pPr>
              <a:buNone/>
            </a:pPr>
            <a:endParaRPr lang="en-US" sz="1600" b="1" dirty="0" smtClean="0"/>
          </a:p>
          <a:p>
            <a:pPr>
              <a:buNone/>
            </a:pPr>
            <a:r>
              <a:rPr lang="en-US" sz="1600" b="1" dirty="0" smtClean="0"/>
              <a:t>An </a:t>
            </a:r>
            <a:r>
              <a:rPr lang="en-US" sz="1600" b="1" dirty="0" err="1" smtClean="0"/>
              <a:t>ie</a:t>
            </a:r>
            <a:r>
              <a:rPr lang="en-US" sz="1600" b="1" dirty="0" smtClean="0"/>
              <a:t> at the end of a word becomes y before </a:t>
            </a:r>
            <a:r>
              <a:rPr lang="en-US" sz="1600" b="1" dirty="0" err="1" smtClean="0"/>
              <a:t>ing</a:t>
            </a:r>
            <a:r>
              <a:rPr lang="en-US" sz="1600" b="1" dirty="0" smtClean="0"/>
              <a:t>.</a:t>
            </a:r>
            <a:endParaRPr lang="es-MX" sz="1600" dirty="0" smtClean="0"/>
          </a:p>
          <a:p>
            <a:pPr>
              <a:buNone/>
            </a:pPr>
            <a:r>
              <a:rPr lang="en-US" sz="1600" dirty="0" smtClean="0"/>
              <a:t>example: lie - l</a:t>
            </a:r>
            <a:r>
              <a:rPr lang="en-US" sz="1600" b="1" dirty="0" smtClean="0"/>
              <a:t>y</a:t>
            </a:r>
            <a:r>
              <a:rPr lang="en-US" sz="1600" dirty="0" smtClean="0"/>
              <a:t>ing</a:t>
            </a:r>
            <a:br>
              <a:rPr lang="en-US" sz="1600" dirty="0" smtClean="0"/>
            </a:br>
            <a:r>
              <a:rPr lang="en-US" sz="1600" dirty="0" smtClean="0"/>
              <a:t>I am lying in bed. You are lying in bed. He is lying in bed.</a:t>
            </a:r>
            <a:endParaRPr lang="es-MX" sz="1600" dirty="0" smtClean="0"/>
          </a:p>
          <a:p>
            <a:pPr>
              <a:buNone/>
            </a:pPr>
            <a:endParaRPr lang="en-US" sz="1600" b="1" dirty="0" smtClean="0"/>
          </a:p>
          <a:p>
            <a:pPr>
              <a:buNone/>
            </a:pPr>
            <a:r>
              <a:rPr lang="en-US" sz="1600" b="1" dirty="0" smtClean="0"/>
              <a:t>Have:</a:t>
            </a:r>
            <a:endParaRPr lang="es-MX" sz="1600" dirty="0" smtClean="0"/>
          </a:p>
          <a:p>
            <a:pPr>
              <a:buNone/>
            </a:pPr>
            <a:r>
              <a:rPr lang="en-US" sz="1600" b="1" dirty="0" smtClean="0"/>
              <a:t> </a:t>
            </a:r>
            <a:r>
              <a:rPr lang="en-US" sz="1600" i="1" dirty="0" smtClean="0"/>
              <a:t> Use have</a:t>
            </a:r>
            <a:r>
              <a:rPr lang="en-US" sz="1600" dirty="0" smtClean="0"/>
              <a:t> with the personal pronouns I, you, we and they (or with the plural form of nouns).</a:t>
            </a:r>
            <a:endParaRPr lang="es-MX" sz="1600" dirty="0" smtClean="0"/>
          </a:p>
          <a:p>
            <a:pPr lvl="0">
              <a:buNone/>
            </a:pPr>
            <a:r>
              <a:rPr lang="en-US" sz="1600" dirty="0" smtClean="0"/>
              <a:t> </a:t>
            </a:r>
            <a:endParaRPr lang="es-MX" sz="1600" dirty="0" smtClean="0"/>
          </a:p>
          <a:p>
            <a:pPr lvl="0">
              <a:buNone/>
            </a:pPr>
            <a:r>
              <a:rPr lang="en-US" sz="1600" i="1" dirty="0" smtClean="0"/>
              <a:t>Use has</a:t>
            </a:r>
            <a:r>
              <a:rPr lang="en-US" sz="1600" dirty="0" smtClean="0"/>
              <a:t> with the personal pronouns he, she, it (or with the singular form of nouns).</a:t>
            </a:r>
            <a:endParaRPr lang="es-MX" sz="1600" dirty="0" smtClean="0"/>
          </a:p>
          <a:p>
            <a:pPr lvl="0">
              <a:buNone/>
            </a:pPr>
            <a:r>
              <a:rPr lang="en-US" sz="1600" dirty="0" smtClean="0"/>
              <a:t> </a:t>
            </a:r>
            <a:endParaRPr lang="es-MX" sz="1600" dirty="0" smtClean="0"/>
          </a:p>
          <a:p>
            <a:pPr>
              <a:buNone/>
            </a:pPr>
            <a:endParaRPr lang="es-MX" sz="1600" dirty="0"/>
          </a:p>
        </p:txBody>
      </p:sp>
      <p:pic>
        <p:nvPicPr>
          <p:cNvPr id="4" name="Picture 6" descr="MPj03998860000[1]"/>
          <p:cNvPicPr>
            <a:picLocks noChangeAspect="1" noChangeArrowheads="1"/>
          </p:cNvPicPr>
          <p:nvPr/>
        </p:nvPicPr>
        <p:blipFill>
          <a:blip r:embed="rId2" cstate="print"/>
          <a:srcRect/>
          <a:stretch>
            <a:fillRect/>
          </a:stretch>
        </p:blipFill>
        <p:spPr bwMode="auto">
          <a:xfrm>
            <a:off x="6804248" y="188640"/>
            <a:ext cx="2071693" cy="174022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55576" y="692696"/>
          <a:ext cx="7457256" cy="1413764"/>
        </p:xfrm>
        <a:graphic>
          <a:graphicData uri="http://schemas.openxmlformats.org/drawingml/2006/table">
            <a:tbl>
              <a:tblPr firstRow="1" bandRow="1">
                <a:tableStyleId>{5C22544A-7EE6-4342-B048-85BDC9FD1C3A}</a:tableStyleId>
              </a:tblPr>
              <a:tblGrid>
                <a:gridCol w="1856556"/>
                <a:gridCol w="1866900"/>
                <a:gridCol w="1866900"/>
                <a:gridCol w="1866900"/>
              </a:tblGrid>
              <a:tr h="172616">
                <a:tc>
                  <a:txBody>
                    <a:bodyPr/>
                    <a:lstStyle/>
                    <a:p>
                      <a:pPr>
                        <a:lnSpc>
                          <a:spcPct val="115000"/>
                        </a:lnSpc>
                      </a:pPr>
                      <a:endParaRPr lang="es-MX" sz="1800" dirty="0">
                        <a:latin typeface="Calibri"/>
                        <a:cs typeface="Times New Roman"/>
                      </a:endParaRPr>
                    </a:p>
                  </a:txBody>
                  <a:tcPr marL="40005" marR="40005" marT="24130" marB="24130"/>
                </a:tc>
                <a:tc>
                  <a:txBody>
                    <a:bodyPr/>
                    <a:lstStyle/>
                    <a:p>
                      <a:pPr algn="ctr">
                        <a:lnSpc>
                          <a:spcPct val="115000"/>
                        </a:lnSpc>
                        <a:spcBef>
                          <a:spcPts val="940"/>
                        </a:spcBef>
                        <a:spcAft>
                          <a:spcPts val="940"/>
                        </a:spcAft>
                      </a:pPr>
                      <a:r>
                        <a:rPr lang="en-US" sz="1800" dirty="0">
                          <a:solidFill>
                            <a:srgbClr val="000000"/>
                          </a:solidFill>
                          <a:latin typeface="Arial"/>
                          <a:ea typeface="Times New Roman"/>
                          <a:cs typeface="Times New Roman"/>
                        </a:rPr>
                        <a:t>Affirmative</a:t>
                      </a:r>
                      <a:endParaRPr lang="es-MX" sz="1800" dirty="0">
                        <a:latin typeface="Calibri"/>
                        <a:ea typeface="Calibri"/>
                        <a:cs typeface="Times New Roman"/>
                      </a:endParaRPr>
                    </a:p>
                  </a:txBody>
                  <a:tcPr marL="40005" marR="40005" marT="24130" marB="24130"/>
                </a:tc>
                <a:tc>
                  <a:txBody>
                    <a:bodyPr/>
                    <a:lstStyle/>
                    <a:p>
                      <a:pPr algn="ctr">
                        <a:lnSpc>
                          <a:spcPct val="115000"/>
                        </a:lnSpc>
                        <a:spcBef>
                          <a:spcPts val="940"/>
                        </a:spcBef>
                        <a:spcAft>
                          <a:spcPts val="940"/>
                        </a:spcAft>
                      </a:pPr>
                      <a:r>
                        <a:rPr lang="en-US" sz="1800" dirty="0">
                          <a:solidFill>
                            <a:srgbClr val="000000"/>
                          </a:solidFill>
                          <a:latin typeface="Arial"/>
                          <a:ea typeface="Times New Roman"/>
                          <a:cs typeface="Times New Roman"/>
                        </a:rPr>
                        <a:t>Negative</a:t>
                      </a:r>
                      <a:endParaRPr lang="es-MX" sz="1800" dirty="0">
                        <a:latin typeface="Calibri"/>
                        <a:ea typeface="Calibri"/>
                        <a:cs typeface="Times New Roman"/>
                      </a:endParaRPr>
                    </a:p>
                  </a:txBody>
                  <a:tcPr marL="40005" marR="40005" marT="24130" marB="24130"/>
                </a:tc>
                <a:tc>
                  <a:txBody>
                    <a:bodyPr/>
                    <a:lstStyle/>
                    <a:p>
                      <a:pPr algn="ctr">
                        <a:lnSpc>
                          <a:spcPct val="115000"/>
                        </a:lnSpc>
                        <a:spcBef>
                          <a:spcPts val="940"/>
                        </a:spcBef>
                        <a:spcAft>
                          <a:spcPts val="940"/>
                        </a:spcAft>
                      </a:pPr>
                      <a:r>
                        <a:rPr lang="en-US" sz="1800" dirty="0">
                          <a:solidFill>
                            <a:srgbClr val="000000"/>
                          </a:solidFill>
                          <a:latin typeface="Arial"/>
                          <a:ea typeface="Times New Roman"/>
                          <a:cs typeface="Times New Roman"/>
                        </a:rPr>
                        <a:t>Question</a:t>
                      </a:r>
                      <a:endParaRPr lang="es-MX" sz="1800" dirty="0">
                        <a:latin typeface="Calibri"/>
                        <a:ea typeface="Calibri"/>
                        <a:cs typeface="Times New Roman"/>
                      </a:endParaRPr>
                    </a:p>
                  </a:txBody>
                  <a:tcPr marL="40005" marR="40005" marT="24130" marB="24130"/>
                </a:tc>
              </a:tr>
              <a:tr h="370840">
                <a:tc>
                  <a:txBody>
                    <a:bodyPr/>
                    <a:lstStyle/>
                    <a:p>
                      <a:pPr>
                        <a:lnSpc>
                          <a:spcPct val="115000"/>
                        </a:lnSpc>
                        <a:spcBef>
                          <a:spcPts val="940"/>
                        </a:spcBef>
                        <a:spcAft>
                          <a:spcPts val="940"/>
                        </a:spcAft>
                      </a:pPr>
                      <a:r>
                        <a:rPr lang="es-MX" sz="1800" dirty="0">
                          <a:solidFill>
                            <a:srgbClr val="000000"/>
                          </a:solidFill>
                          <a:latin typeface="Arial"/>
                          <a:ea typeface="Times New Roman"/>
                          <a:cs typeface="Times New Roman"/>
                        </a:rPr>
                        <a:t>I/</a:t>
                      </a:r>
                      <a:r>
                        <a:rPr lang="es-MX" sz="1800" dirty="0" err="1">
                          <a:solidFill>
                            <a:srgbClr val="000000"/>
                          </a:solidFill>
                          <a:latin typeface="Arial"/>
                          <a:ea typeface="Times New Roman"/>
                          <a:cs typeface="Times New Roman"/>
                        </a:rPr>
                        <a:t>you</a:t>
                      </a:r>
                      <a:r>
                        <a:rPr lang="es-MX" sz="1800" dirty="0">
                          <a:solidFill>
                            <a:srgbClr val="000000"/>
                          </a:solidFill>
                          <a:latin typeface="Arial"/>
                          <a:ea typeface="Times New Roman"/>
                          <a:cs typeface="Times New Roman"/>
                        </a:rPr>
                        <a:t>/</a:t>
                      </a:r>
                      <a:r>
                        <a:rPr lang="es-MX" sz="1800" dirty="0" err="1">
                          <a:solidFill>
                            <a:srgbClr val="000000"/>
                          </a:solidFill>
                          <a:latin typeface="Arial"/>
                          <a:ea typeface="Times New Roman"/>
                          <a:cs typeface="Times New Roman"/>
                        </a:rPr>
                        <a:t>we</a:t>
                      </a:r>
                      <a:r>
                        <a:rPr lang="es-MX" sz="1800" dirty="0">
                          <a:solidFill>
                            <a:srgbClr val="000000"/>
                          </a:solidFill>
                          <a:latin typeface="Arial"/>
                          <a:ea typeface="Times New Roman"/>
                          <a:cs typeface="Times New Roman"/>
                        </a:rPr>
                        <a:t>/</a:t>
                      </a:r>
                      <a:r>
                        <a:rPr lang="es-MX" sz="1800" dirty="0" err="1">
                          <a:solidFill>
                            <a:srgbClr val="000000"/>
                          </a:solidFill>
                          <a:latin typeface="Arial"/>
                          <a:ea typeface="Times New Roman"/>
                          <a:cs typeface="Times New Roman"/>
                        </a:rPr>
                        <a:t>they</a:t>
                      </a:r>
                      <a:endParaRPr lang="es-MX" sz="1800" dirty="0">
                        <a:latin typeface="Calibri"/>
                        <a:ea typeface="Calibri"/>
                        <a:cs typeface="Times New Roman"/>
                      </a:endParaRPr>
                    </a:p>
                  </a:txBody>
                  <a:tcPr marL="40005" marR="40005" marT="24130" marB="24130"/>
                </a:tc>
                <a:tc>
                  <a:txBody>
                    <a:bodyPr/>
                    <a:lstStyle/>
                    <a:p>
                      <a:pPr>
                        <a:lnSpc>
                          <a:spcPct val="115000"/>
                        </a:lnSpc>
                        <a:spcBef>
                          <a:spcPts val="940"/>
                        </a:spcBef>
                        <a:spcAft>
                          <a:spcPts val="940"/>
                        </a:spcAft>
                      </a:pPr>
                      <a:r>
                        <a:rPr lang="en-US" sz="1800" dirty="0">
                          <a:solidFill>
                            <a:srgbClr val="000000"/>
                          </a:solidFill>
                          <a:latin typeface="Arial"/>
                          <a:ea typeface="Times New Roman"/>
                          <a:cs typeface="Times New Roman"/>
                        </a:rPr>
                        <a:t>I have.</a:t>
                      </a:r>
                      <a:endParaRPr lang="es-MX" sz="1800" dirty="0">
                        <a:latin typeface="Calibri"/>
                        <a:ea typeface="Calibri"/>
                        <a:cs typeface="Times New Roman"/>
                      </a:endParaRPr>
                    </a:p>
                  </a:txBody>
                  <a:tcPr marL="40005" marR="40005" marT="24130" marB="24130"/>
                </a:tc>
                <a:tc>
                  <a:txBody>
                    <a:bodyPr/>
                    <a:lstStyle/>
                    <a:p>
                      <a:pPr>
                        <a:lnSpc>
                          <a:spcPct val="115000"/>
                        </a:lnSpc>
                        <a:spcBef>
                          <a:spcPts val="940"/>
                        </a:spcBef>
                        <a:spcAft>
                          <a:spcPts val="940"/>
                        </a:spcAft>
                      </a:pPr>
                      <a:r>
                        <a:rPr lang="en-US" sz="1800" dirty="0">
                          <a:solidFill>
                            <a:srgbClr val="000000"/>
                          </a:solidFill>
                          <a:latin typeface="Arial"/>
                          <a:ea typeface="Times New Roman"/>
                          <a:cs typeface="Times New Roman"/>
                        </a:rPr>
                        <a:t>I do not have.</a:t>
                      </a:r>
                      <a:endParaRPr lang="es-MX" sz="1800" dirty="0">
                        <a:latin typeface="Calibri"/>
                        <a:ea typeface="Calibri"/>
                        <a:cs typeface="Times New Roman"/>
                      </a:endParaRPr>
                    </a:p>
                  </a:txBody>
                  <a:tcPr marL="40005" marR="40005" marT="24130" marB="24130"/>
                </a:tc>
                <a:tc>
                  <a:txBody>
                    <a:bodyPr/>
                    <a:lstStyle/>
                    <a:p>
                      <a:pPr>
                        <a:lnSpc>
                          <a:spcPct val="115000"/>
                        </a:lnSpc>
                        <a:spcBef>
                          <a:spcPts val="940"/>
                        </a:spcBef>
                        <a:spcAft>
                          <a:spcPts val="940"/>
                        </a:spcAft>
                      </a:pPr>
                      <a:r>
                        <a:rPr lang="en-US" sz="1800" dirty="0">
                          <a:solidFill>
                            <a:srgbClr val="000000"/>
                          </a:solidFill>
                          <a:latin typeface="Arial"/>
                          <a:ea typeface="Times New Roman"/>
                          <a:cs typeface="Times New Roman"/>
                        </a:rPr>
                        <a:t>Do I have?</a:t>
                      </a:r>
                      <a:endParaRPr lang="es-MX" sz="1800" dirty="0">
                        <a:latin typeface="Calibri"/>
                        <a:ea typeface="Calibri"/>
                        <a:cs typeface="Times New Roman"/>
                      </a:endParaRPr>
                    </a:p>
                  </a:txBody>
                  <a:tcPr marL="40005" marR="40005" marT="24130" marB="24130"/>
                </a:tc>
              </a:tr>
              <a:tr h="370840">
                <a:tc>
                  <a:txBody>
                    <a:bodyPr/>
                    <a:lstStyle/>
                    <a:p>
                      <a:pPr>
                        <a:lnSpc>
                          <a:spcPct val="115000"/>
                        </a:lnSpc>
                        <a:spcBef>
                          <a:spcPts val="940"/>
                        </a:spcBef>
                        <a:spcAft>
                          <a:spcPts val="940"/>
                        </a:spcAft>
                      </a:pPr>
                      <a:r>
                        <a:rPr lang="es-MX" sz="1800" dirty="0">
                          <a:solidFill>
                            <a:srgbClr val="000000"/>
                          </a:solidFill>
                          <a:latin typeface="Arial"/>
                          <a:ea typeface="Times New Roman"/>
                          <a:cs typeface="Times New Roman"/>
                        </a:rPr>
                        <a:t>he/</a:t>
                      </a:r>
                      <a:r>
                        <a:rPr lang="es-MX" sz="1800" dirty="0" err="1">
                          <a:solidFill>
                            <a:srgbClr val="000000"/>
                          </a:solidFill>
                          <a:latin typeface="Arial"/>
                          <a:ea typeface="Times New Roman"/>
                          <a:cs typeface="Times New Roman"/>
                        </a:rPr>
                        <a:t>she</a:t>
                      </a:r>
                      <a:r>
                        <a:rPr lang="es-MX" sz="1800" dirty="0">
                          <a:solidFill>
                            <a:srgbClr val="000000"/>
                          </a:solidFill>
                          <a:latin typeface="Arial"/>
                          <a:ea typeface="Times New Roman"/>
                          <a:cs typeface="Times New Roman"/>
                        </a:rPr>
                        <a:t>/</a:t>
                      </a:r>
                      <a:r>
                        <a:rPr lang="es-MX" sz="1800" dirty="0" err="1">
                          <a:solidFill>
                            <a:srgbClr val="000000"/>
                          </a:solidFill>
                          <a:latin typeface="Arial"/>
                          <a:ea typeface="Times New Roman"/>
                          <a:cs typeface="Times New Roman"/>
                        </a:rPr>
                        <a:t>it</a:t>
                      </a:r>
                      <a:endParaRPr lang="es-MX" sz="1800" dirty="0">
                        <a:latin typeface="Calibri"/>
                        <a:ea typeface="Calibri"/>
                        <a:cs typeface="Times New Roman"/>
                      </a:endParaRPr>
                    </a:p>
                  </a:txBody>
                  <a:tcPr marL="40005" marR="40005" marT="24130" marB="24130"/>
                </a:tc>
                <a:tc>
                  <a:txBody>
                    <a:bodyPr/>
                    <a:lstStyle/>
                    <a:p>
                      <a:pPr>
                        <a:lnSpc>
                          <a:spcPct val="115000"/>
                        </a:lnSpc>
                        <a:spcBef>
                          <a:spcPts val="940"/>
                        </a:spcBef>
                        <a:spcAft>
                          <a:spcPts val="940"/>
                        </a:spcAft>
                      </a:pPr>
                      <a:r>
                        <a:rPr lang="en-US" sz="1800" dirty="0">
                          <a:solidFill>
                            <a:srgbClr val="000000"/>
                          </a:solidFill>
                          <a:latin typeface="Arial"/>
                          <a:ea typeface="Times New Roman"/>
                          <a:cs typeface="Times New Roman"/>
                        </a:rPr>
                        <a:t>He has.</a:t>
                      </a:r>
                      <a:endParaRPr lang="es-MX" sz="1800" dirty="0">
                        <a:latin typeface="Calibri"/>
                        <a:ea typeface="Calibri"/>
                        <a:cs typeface="Times New Roman"/>
                      </a:endParaRPr>
                    </a:p>
                  </a:txBody>
                  <a:tcPr marL="40005" marR="40005" marT="24130" marB="24130"/>
                </a:tc>
                <a:tc>
                  <a:txBody>
                    <a:bodyPr/>
                    <a:lstStyle/>
                    <a:p>
                      <a:pPr>
                        <a:lnSpc>
                          <a:spcPct val="115000"/>
                        </a:lnSpc>
                        <a:spcBef>
                          <a:spcPts val="940"/>
                        </a:spcBef>
                        <a:spcAft>
                          <a:spcPts val="940"/>
                        </a:spcAft>
                      </a:pPr>
                      <a:r>
                        <a:rPr lang="en-US" sz="1800" dirty="0">
                          <a:solidFill>
                            <a:srgbClr val="000000"/>
                          </a:solidFill>
                          <a:latin typeface="Arial"/>
                          <a:ea typeface="Times New Roman"/>
                          <a:cs typeface="Times New Roman"/>
                        </a:rPr>
                        <a:t>He does not have.</a:t>
                      </a:r>
                      <a:endParaRPr lang="es-MX" sz="1800" dirty="0">
                        <a:latin typeface="Calibri"/>
                        <a:ea typeface="Calibri"/>
                        <a:cs typeface="Times New Roman"/>
                      </a:endParaRPr>
                    </a:p>
                  </a:txBody>
                  <a:tcPr marL="40005" marR="40005" marT="24130" marB="24130"/>
                </a:tc>
                <a:tc>
                  <a:txBody>
                    <a:bodyPr/>
                    <a:lstStyle/>
                    <a:p>
                      <a:pPr>
                        <a:lnSpc>
                          <a:spcPct val="115000"/>
                        </a:lnSpc>
                        <a:spcBef>
                          <a:spcPts val="940"/>
                        </a:spcBef>
                        <a:spcAft>
                          <a:spcPts val="940"/>
                        </a:spcAft>
                      </a:pPr>
                      <a:r>
                        <a:rPr lang="en-US" sz="1800" dirty="0">
                          <a:solidFill>
                            <a:srgbClr val="000000"/>
                          </a:solidFill>
                          <a:latin typeface="Arial"/>
                          <a:ea typeface="Times New Roman"/>
                          <a:cs typeface="Times New Roman"/>
                        </a:rPr>
                        <a:t>Does he have?</a:t>
                      </a:r>
                      <a:endParaRPr lang="es-MX" sz="1800" dirty="0">
                        <a:latin typeface="Calibri"/>
                        <a:ea typeface="Calibri"/>
                        <a:cs typeface="Times New Roman"/>
                      </a:endParaRPr>
                    </a:p>
                  </a:txBody>
                  <a:tcPr marL="40005" marR="40005" marT="24130" marB="24130"/>
                </a:tc>
              </a:tr>
            </a:tbl>
          </a:graphicData>
        </a:graphic>
      </p:graphicFrame>
      <p:sp>
        <p:nvSpPr>
          <p:cNvPr id="41987" name="Rectangle 3"/>
          <p:cNvSpPr>
            <a:spLocks noChangeArrowheads="1"/>
          </p:cNvSpPr>
          <p:nvPr/>
        </p:nvSpPr>
        <p:spPr bwMode="auto">
          <a:xfrm>
            <a:off x="323528" y="2429689"/>
            <a:ext cx="8158387"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CFF"/>
                </a:solidFill>
                <a:effectLst/>
                <a:latin typeface="Arial" pitchFamily="34" charset="0"/>
                <a:ea typeface="Times New Roman" pitchFamily="18" charset="0"/>
                <a:cs typeface="Arial" pitchFamily="34" charset="0"/>
              </a:rPr>
              <a:t>THE SIMPLE PAST TENSE</a:t>
            </a:r>
            <a:endParaRPr kumimoji="0" lang="es-MX" sz="2000" b="0" i="0" u="none" strike="noStrike" cap="none" normalizeH="0" baseline="0" dirty="0" smtClean="0">
              <a:ln>
                <a:noFill/>
              </a:ln>
              <a:solidFill>
                <a:srgbClr val="FFCC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ea typeface="Times New Roman" pitchFamily="18" charset="0"/>
                <a:cs typeface="Arial" pitchFamily="34" charset="0"/>
              </a:rPr>
              <a:t>Structure:</a:t>
            </a:r>
            <a:endParaRPr kumimoji="0" lang="es-MX" sz="2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I, you, he, she, it, we, you, they + VERB (PAST FORM) + Complement</a:t>
            </a:r>
            <a:endParaRPr kumimoji="0" lang="en-US" sz="2000" b="0" i="0" u="none" strike="noStrike" cap="none" normalizeH="0" baseline="0" dirty="0" smtClean="0">
              <a:ln>
                <a:noFill/>
              </a:ln>
              <a:effectLst/>
              <a:latin typeface="Arial" pitchFamily="34" charset="0"/>
              <a:cs typeface="Arial" pitchFamily="34" charset="0"/>
            </a:endParaRPr>
          </a:p>
        </p:txBody>
      </p:sp>
      <p:graphicFrame>
        <p:nvGraphicFramePr>
          <p:cNvPr id="9" name="8 Tabla"/>
          <p:cNvGraphicFramePr>
            <a:graphicFrameLocks noGrp="1"/>
          </p:cNvGraphicFramePr>
          <p:nvPr/>
        </p:nvGraphicFramePr>
        <p:xfrm>
          <a:off x="683568" y="3789040"/>
          <a:ext cx="7560840" cy="1402080"/>
        </p:xfrm>
        <a:graphic>
          <a:graphicData uri="http://schemas.openxmlformats.org/drawingml/2006/table">
            <a:tbl>
              <a:tblPr firstRow="1" bandRow="1">
                <a:tableStyleId>{5C22544A-7EE6-4342-B048-85BDC9FD1C3A}</a:tableStyleId>
              </a:tblPr>
              <a:tblGrid>
                <a:gridCol w="1890210"/>
                <a:gridCol w="1890210"/>
                <a:gridCol w="1890210"/>
                <a:gridCol w="1890210"/>
              </a:tblGrid>
              <a:tr h="485016">
                <a:tc>
                  <a:txBody>
                    <a:bodyPr/>
                    <a:lstStyle/>
                    <a:p>
                      <a:pPr algn="ctr">
                        <a:lnSpc>
                          <a:spcPct val="115000"/>
                        </a:lnSpc>
                        <a:spcBef>
                          <a:spcPts val="1125"/>
                        </a:spcBef>
                        <a:spcAft>
                          <a:spcPts val="1125"/>
                        </a:spcAft>
                      </a:pPr>
                      <a:r>
                        <a:rPr lang="es-MX" sz="2000" b="1" dirty="0">
                          <a:solidFill>
                            <a:srgbClr val="000000"/>
                          </a:solidFill>
                          <a:latin typeface="Arial"/>
                          <a:ea typeface="Times New Roman"/>
                          <a:cs typeface="Times New Roman"/>
                        </a:rPr>
                        <a:t>Positive</a:t>
                      </a:r>
                      <a:endParaRPr lang="es-MX" sz="2000" dirty="0">
                        <a:latin typeface="Calibri"/>
                        <a:ea typeface="Calibri"/>
                        <a:cs typeface="Times New Roman"/>
                      </a:endParaRPr>
                    </a:p>
                  </a:txBody>
                  <a:tcPr marL="68580" marR="68580" marT="0" marB="0"/>
                </a:tc>
                <a:tc>
                  <a:txBody>
                    <a:bodyPr/>
                    <a:lstStyle/>
                    <a:p>
                      <a:pPr algn="ctr">
                        <a:lnSpc>
                          <a:spcPct val="115000"/>
                        </a:lnSpc>
                        <a:spcBef>
                          <a:spcPts val="1125"/>
                        </a:spcBef>
                        <a:spcAft>
                          <a:spcPts val="1125"/>
                        </a:spcAft>
                      </a:pPr>
                      <a:r>
                        <a:rPr lang="en-US" sz="2000" b="1" dirty="0">
                          <a:solidFill>
                            <a:srgbClr val="000000"/>
                          </a:solidFill>
                          <a:latin typeface="Arial"/>
                          <a:ea typeface="Times New Roman"/>
                          <a:cs typeface="Times New Roman"/>
                        </a:rPr>
                        <a:t>Negative</a:t>
                      </a:r>
                      <a:endParaRPr lang="es-MX" sz="2000" dirty="0">
                        <a:latin typeface="Calibri"/>
                        <a:ea typeface="Calibri"/>
                        <a:cs typeface="Times New Roman"/>
                      </a:endParaRPr>
                    </a:p>
                  </a:txBody>
                  <a:tcPr marL="68580" marR="68580" marT="0" marB="0"/>
                </a:tc>
                <a:tc>
                  <a:txBody>
                    <a:bodyPr/>
                    <a:lstStyle/>
                    <a:p>
                      <a:pPr algn="ctr">
                        <a:lnSpc>
                          <a:spcPct val="115000"/>
                        </a:lnSpc>
                        <a:spcBef>
                          <a:spcPts val="1125"/>
                        </a:spcBef>
                        <a:spcAft>
                          <a:spcPts val="1125"/>
                        </a:spcAft>
                      </a:pPr>
                      <a:r>
                        <a:rPr lang="en-US" sz="2000" b="1" dirty="0">
                          <a:solidFill>
                            <a:srgbClr val="000000"/>
                          </a:solidFill>
                          <a:latin typeface="Arial"/>
                          <a:ea typeface="Times New Roman"/>
                          <a:cs typeface="Times New Roman"/>
                        </a:rPr>
                        <a:t>Yes/no question</a:t>
                      </a:r>
                      <a:endParaRPr lang="es-MX" sz="2000" dirty="0">
                        <a:latin typeface="Calibri"/>
                        <a:ea typeface="Calibri"/>
                        <a:cs typeface="Times New Roman"/>
                      </a:endParaRPr>
                    </a:p>
                  </a:txBody>
                  <a:tcPr marL="68580" marR="68580" marT="0" marB="0"/>
                </a:tc>
                <a:tc>
                  <a:txBody>
                    <a:bodyPr/>
                    <a:lstStyle/>
                    <a:p>
                      <a:pPr algn="ctr">
                        <a:lnSpc>
                          <a:spcPct val="115000"/>
                        </a:lnSpc>
                        <a:spcBef>
                          <a:spcPts val="1125"/>
                        </a:spcBef>
                        <a:spcAft>
                          <a:spcPts val="1125"/>
                        </a:spcAft>
                      </a:pPr>
                      <a:r>
                        <a:rPr lang="en-US" sz="2000" b="1">
                          <a:solidFill>
                            <a:srgbClr val="000000"/>
                          </a:solidFill>
                          <a:latin typeface="Arial"/>
                          <a:ea typeface="Times New Roman"/>
                          <a:cs typeface="Times New Roman"/>
                        </a:rPr>
                        <a:t>Wh-question</a:t>
                      </a:r>
                      <a:endParaRPr lang="es-MX" sz="2000">
                        <a:latin typeface="Calibri"/>
                        <a:ea typeface="Calibri"/>
                        <a:cs typeface="Times New Roman"/>
                      </a:endParaRPr>
                    </a:p>
                  </a:txBody>
                  <a:tcPr marL="68580" marR="68580" marT="0" marB="0"/>
                </a:tc>
              </a:tr>
              <a:tr h="370840">
                <a:tc>
                  <a:txBody>
                    <a:bodyPr/>
                    <a:lstStyle/>
                    <a:p>
                      <a:pPr algn="ctr">
                        <a:lnSpc>
                          <a:spcPct val="115000"/>
                        </a:lnSpc>
                        <a:spcBef>
                          <a:spcPts val="1125"/>
                        </a:spcBef>
                        <a:spcAft>
                          <a:spcPts val="1125"/>
                        </a:spcAft>
                      </a:pPr>
                      <a:r>
                        <a:rPr lang="es-MX" sz="2000" dirty="0">
                          <a:solidFill>
                            <a:srgbClr val="000000"/>
                          </a:solidFill>
                          <a:latin typeface="Arial"/>
                          <a:ea typeface="Times New Roman"/>
                          <a:cs typeface="Times New Roman"/>
                        </a:rPr>
                        <a:t>He </a:t>
                      </a:r>
                      <a:r>
                        <a:rPr lang="en-US" sz="2000" dirty="0">
                          <a:solidFill>
                            <a:srgbClr val="000000"/>
                          </a:solidFill>
                          <a:latin typeface="Arial"/>
                          <a:ea typeface="Times New Roman"/>
                          <a:cs typeface="Times New Roman"/>
                        </a:rPr>
                        <a:t>stayed in Panama</a:t>
                      </a:r>
                      <a:r>
                        <a:rPr lang="es-MX" sz="2000" dirty="0">
                          <a:solidFill>
                            <a:srgbClr val="000000"/>
                          </a:solidFill>
                          <a:latin typeface="Arial"/>
                          <a:ea typeface="Times New Roman"/>
                          <a:cs typeface="Times New Roman"/>
                        </a:rPr>
                        <a:t>.</a:t>
                      </a:r>
                      <a:endParaRPr lang="es-MX" sz="2000" dirty="0">
                        <a:latin typeface="Calibri"/>
                        <a:ea typeface="Calibri"/>
                        <a:cs typeface="Times New Roman"/>
                      </a:endParaRPr>
                    </a:p>
                  </a:txBody>
                  <a:tcPr marL="68580" marR="68580" marT="0" marB="0"/>
                </a:tc>
                <a:tc>
                  <a:txBody>
                    <a:bodyPr/>
                    <a:lstStyle/>
                    <a:p>
                      <a:pPr algn="ctr">
                        <a:lnSpc>
                          <a:spcPct val="115000"/>
                        </a:lnSpc>
                        <a:spcBef>
                          <a:spcPts val="1125"/>
                        </a:spcBef>
                        <a:spcAft>
                          <a:spcPts val="1125"/>
                        </a:spcAft>
                      </a:pPr>
                      <a:r>
                        <a:rPr lang="en-US" sz="2000" dirty="0">
                          <a:solidFill>
                            <a:srgbClr val="000000"/>
                          </a:solidFill>
                          <a:latin typeface="Arial"/>
                          <a:ea typeface="Times New Roman"/>
                          <a:cs typeface="Times New Roman"/>
                        </a:rPr>
                        <a:t>He didn’t stay in </a:t>
                      </a:r>
                      <a:r>
                        <a:rPr lang="en-US" sz="2000" dirty="0" smtClean="0">
                          <a:solidFill>
                            <a:srgbClr val="000000"/>
                          </a:solidFill>
                          <a:latin typeface="Arial"/>
                          <a:ea typeface="Times New Roman"/>
                          <a:cs typeface="Times New Roman"/>
                        </a:rPr>
                        <a:t>Panama.</a:t>
                      </a:r>
                      <a:endParaRPr lang="es-MX" sz="2000" dirty="0">
                        <a:latin typeface="Calibri"/>
                        <a:ea typeface="Calibri"/>
                        <a:cs typeface="Times New Roman"/>
                      </a:endParaRPr>
                    </a:p>
                  </a:txBody>
                  <a:tcPr marL="68580" marR="68580" marT="0" marB="0"/>
                </a:tc>
                <a:tc>
                  <a:txBody>
                    <a:bodyPr/>
                    <a:lstStyle/>
                    <a:p>
                      <a:pPr algn="ctr">
                        <a:lnSpc>
                          <a:spcPct val="115000"/>
                        </a:lnSpc>
                        <a:spcBef>
                          <a:spcPts val="1125"/>
                        </a:spcBef>
                        <a:spcAft>
                          <a:spcPts val="1125"/>
                        </a:spcAft>
                      </a:pPr>
                      <a:r>
                        <a:rPr lang="en-US" sz="2000" dirty="0">
                          <a:solidFill>
                            <a:srgbClr val="000000"/>
                          </a:solidFill>
                          <a:latin typeface="Arial"/>
                          <a:ea typeface="Times New Roman"/>
                          <a:cs typeface="Times New Roman"/>
                        </a:rPr>
                        <a:t>Did he stay in Panama?</a:t>
                      </a:r>
                      <a:endParaRPr lang="es-MX" sz="2000" dirty="0">
                        <a:latin typeface="Calibri"/>
                        <a:ea typeface="Calibri"/>
                        <a:cs typeface="Times New Roman"/>
                      </a:endParaRPr>
                    </a:p>
                  </a:txBody>
                  <a:tcPr marL="68580" marR="68580" marT="0" marB="0"/>
                </a:tc>
                <a:tc>
                  <a:txBody>
                    <a:bodyPr/>
                    <a:lstStyle/>
                    <a:p>
                      <a:pPr algn="ctr">
                        <a:lnSpc>
                          <a:spcPct val="115000"/>
                        </a:lnSpc>
                        <a:spcBef>
                          <a:spcPts val="1125"/>
                        </a:spcBef>
                        <a:spcAft>
                          <a:spcPts val="1125"/>
                        </a:spcAft>
                      </a:pPr>
                      <a:r>
                        <a:rPr lang="en-US" sz="2000" dirty="0">
                          <a:solidFill>
                            <a:srgbClr val="000000"/>
                          </a:solidFill>
                          <a:latin typeface="Arial"/>
                          <a:ea typeface="Times New Roman"/>
                          <a:cs typeface="Times New Roman"/>
                        </a:rPr>
                        <a:t>Where did he stay?</a:t>
                      </a:r>
                      <a:endParaRPr lang="es-MX"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676456" cy="1143000"/>
          </a:xfrm>
        </p:spPr>
        <p:txBody>
          <a:bodyPr>
            <a:normAutofit fontScale="90000"/>
          </a:bodyPr>
          <a:lstStyle/>
          <a:p>
            <a:r>
              <a:rPr lang="en-US" sz="2700" b="1" dirty="0" smtClean="0">
                <a:latin typeface="Arial" pitchFamily="34" charset="0"/>
                <a:cs typeface="Arial" pitchFamily="34" charset="0"/>
              </a:rPr>
              <a:t>Note: When the auxiliary did is used in the sentence, the verb goes back to its base form.</a:t>
            </a:r>
            <a:r>
              <a:rPr lang="es-MX" sz="2700" dirty="0" smtClean="0">
                <a:latin typeface="Arial" pitchFamily="34" charset="0"/>
                <a:cs typeface="Arial" pitchFamily="34" charset="0"/>
              </a:rPr>
              <a:t/>
            </a:r>
            <a:br>
              <a:rPr lang="es-MX" sz="2700" dirty="0" smtClean="0">
                <a:latin typeface="Arial" pitchFamily="34" charset="0"/>
                <a:cs typeface="Arial" pitchFamily="34" charset="0"/>
              </a:rPr>
            </a:br>
            <a:r>
              <a:rPr lang="en-US" sz="2700" dirty="0" smtClean="0">
                <a:latin typeface="Arial" pitchFamily="34" charset="0"/>
                <a:cs typeface="Arial" pitchFamily="34" charset="0"/>
              </a:rPr>
              <a:t>The past tense of a regular verb is formed by adding “</a:t>
            </a:r>
            <a:r>
              <a:rPr lang="en-US" sz="2700" dirty="0" err="1" smtClean="0">
                <a:latin typeface="Arial" pitchFamily="34" charset="0"/>
                <a:cs typeface="Arial" pitchFamily="34" charset="0"/>
              </a:rPr>
              <a:t>ed</a:t>
            </a:r>
            <a:r>
              <a:rPr lang="en-US" sz="2700" dirty="0" smtClean="0">
                <a:latin typeface="Arial" pitchFamily="34" charset="0"/>
                <a:cs typeface="Arial" pitchFamily="34" charset="0"/>
              </a:rPr>
              <a:t>” to the verb.</a:t>
            </a:r>
            <a:r>
              <a:rPr lang="en-US" sz="2700" dirty="0" smtClean="0"/>
              <a:t>     Examples:</a:t>
            </a:r>
            <a:r>
              <a:rPr lang="es-MX" sz="2700" dirty="0" smtClean="0"/>
              <a:t/>
            </a:r>
            <a:br>
              <a:rPr lang="es-MX" sz="2700" dirty="0" smtClean="0"/>
            </a:br>
            <a:r>
              <a:rPr lang="es-MX" sz="2700" dirty="0" smtClean="0">
                <a:latin typeface="Arial" pitchFamily="34" charset="0"/>
                <a:cs typeface="Arial" pitchFamily="34" charset="0"/>
              </a:rPr>
              <a:t/>
            </a:r>
            <a:br>
              <a:rPr lang="es-MX" sz="2700" dirty="0" smtClean="0">
                <a:latin typeface="Arial" pitchFamily="34" charset="0"/>
                <a:cs typeface="Arial" pitchFamily="34" charset="0"/>
              </a:rPr>
            </a:br>
            <a:r>
              <a:rPr lang="en-US" sz="2700" dirty="0" smtClean="0">
                <a:latin typeface="Arial" pitchFamily="34" charset="0"/>
                <a:cs typeface="Arial" pitchFamily="34" charset="0"/>
              </a:rPr>
              <a:t> </a:t>
            </a:r>
            <a:r>
              <a:rPr lang="es-MX" dirty="0" smtClean="0"/>
              <a:t/>
            </a:r>
            <a:br>
              <a:rPr lang="es-MX" dirty="0" smtClean="0"/>
            </a:br>
            <a:endParaRPr lang="es-MX" dirty="0"/>
          </a:p>
        </p:txBody>
      </p:sp>
      <p:graphicFrame>
        <p:nvGraphicFramePr>
          <p:cNvPr id="5" name="4 Marcador de contenido"/>
          <p:cNvGraphicFramePr>
            <a:graphicFrameLocks noGrp="1"/>
          </p:cNvGraphicFramePr>
          <p:nvPr>
            <p:ph idx="1"/>
          </p:nvPr>
        </p:nvGraphicFramePr>
        <p:xfrm>
          <a:off x="3131840" y="1628800"/>
          <a:ext cx="3312368" cy="2438400"/>
        </p:xfrm>
        <a:graphic>
          <a:graphicData uri="http://schemas.openxmlformats.org/drawingml/2006/table">
            <a:tbl>
              <a:tblPr firstRow="1" bandRow="1">
                <a:tableStyleId>{5C22544A-7EE6-4342-B048-85BDC9FD1C3A}</a:tableStyleId>
              </a:tblPr>
              <a:tblGrid>
                <a:gridCol w="1656184"/>
                <a:gridCol w="1656184"/>
              </a:tblGrid>
              <a:tr h="594296">
                <a:tc>
                  <a:txBody>
                    <a:bodyPr/>
                    <a:lstStyle/>
                    <a:p>
                      <a:pPr algn="ctr">
                        <a:lnSpc>
                          <a:spcPct val="200000"/>
                        </a:lnSpc>
                        <a:spcAft>
                          <a:spcPts val="0"/>
                        </a:spcAft>
                      </a:pPr>
                      <a:r>
                        <a:rPr lang="en-US" sz="2000" b="1" dirty="0">
                          <a:solidFill>
                            <a:srgbClr val="000000"/>
                          </a:solidFill>
                          <a:latin typeface="Arial"/>
                          <a:ea typeface="Calibri"/>
                          <a:cs typeface="Times New Roman"/>
                        </a:rPr>
                        <a:t>Present</a:t>
                      </a:r>
                      <a:endParaRPr lang="es-MX" sz="2000" dirty="0">
                        <a:latin typeface="Calibri"/>
                        <a:ea typeface="Calibri"/>
                        <a:cs typeface="Times New Roman"/>
                      </a:endParaRPr>
                    </a:p>
                  </a:txBody>
                  <a:tcPr marL="68580" marR="68580" marT="0" marB="0"/>
                </a:tc>
                <a:tc>
                  <a:txBody>
                    <a:bodyPr/>
                    <a:lstStyle/>
                    <a:p>
                      <a:pPr algn="ctr">
                        <a:lnSpc>
                          <a:spcPct val="200000"/>
                        </a:lnSpc>
                        <a:spcAft>
                          <a:spcPts val="0"/>
                        </a:spcAft>
                      </a:pPr>
                      <a:r>
                        <a:rPr lang="en-US" sz="2000" b="1" dirty="0">
                          <a:solidFill>
                            <a:srgbClr val="000000"/>
                          </a:solidFill>
                          <a:latin typeface="Arial"/>
                          <a:ea typeface="Calibri"/>
                          <a:cs typeface="Times New Roman"/>
                        </a:rPr>
                        <a:t>Past</a:t>
                      </a:r>
                      <a:endParaRPr lang="es-MX" sz="2000" dirty="0">
                        <a:latin typeface="Calibri"/>
                        <a:ea typeface="Calibri"/>
                        <a:cs typeface="Times New Roman"/>
                      </a:endParaRPr>
                    </a:p>
                  </a:txBody>
                  <a:tcPr marL="68580" marR="68580" marT="0" marB="0"/>
                </a:tc>
              </a:tr>
              <a:tr h="370840">
                <a:tc>
                  <a:txBody>
                    <a:bodyPr/>
                    <a:lstStyle/>
                    <a:p>
                      <a:pPr>
                        <a:lnSpc>
                          <a:spcPct val="200000"/>
                        </a:lnSpc>
                        <a:spcAft>
                          <a:spcPts val="0"/>
                        </a:spcAft>
                      </a:pPr>
                      <a:r>
                        <a:rPr lang="en-US" sz="2000" dirty="0">
                          <a:solidFill>
                            <a:srgbClr val="000000"/>
                          </a:solidFill>
                          <a:latin typeface="Arial"/>
                          <a:ea typeface="Calibri"/>
                          <a:cs typeface="Times New Roman"/>
                        </a:rPr>
                        <a:t>work</a:t>
                      </a:r>
                      <a:endParaRPr lang="es-MX" sz="2000" dirty="0">
                        <a:latin typeface="Calibri"/>
                        <a:ea typeface="Calibri"/>
                        <a:cs typeface="Times New Roman"/>
                      </a:endParaRPr>
                    </a:p>
                  </a:txBody>
                  <a:tcPr marL="68580" marR="68580" marT="0" marB="0"/>
                </a:tc>
                <a:tc>
                  <a:txBody>
                    <a:bodyPr/>
                    <a:lstStyle/>
                    <a:p>
                      <a:pPr>
                        <a:lnSpc>
                          <a:spcPct val="200000"/>
                        </a:lnSpc>
                        <a:spcAft>
                          <a:spcPts val="0"/>
                        </a:spcAft>
                      </a:pPr>
                      <a:r>
                        <a:rPr lang="en-US" sz="2000" dirty="0">
                          <a:solidFill>
                            <a:srgbClr val="000000"/>
                          </a:solidFill>
                          <a:latin typeface="Arial"/>
                          <a:ea typeface="Calibri"/>
                          <a:cs typeface="Times New Roman"/>
                        </a:rPr>
                        <a:t>worked</a:t>
                      </a:r>
                      <a:endParaRPr lang="es-MX" sz="2000" dirty="0">
                        <a:latin typeface="Calibri"/>
                        <a:ea typeface="Calibri"/>
                        <a:cs typeface="Times New Roman"/>
                      </a:endParaRPr>
                    </a:p>
                  </a:txBody>
                  <a:tcPr marL="68580" marR="68580" marT="0" marB="0"/>
                </a:tc>
              </a:tr>
              <a:tr h="370840">
                <a:tc>
                  <a:txBody>
                    <a:bodyPr/>
                    <a:lstStyle/>
                    <a:p>
                      <a:pPr>
                        <a:lnSpc>
                          <a:spcPct val="200000"/>
                        </a:lnSpc>
                        <a:spcAft>
                          <a:spcPts val="0"/>
                        </a:spcAft>
                      </a:pPr>
                      <a:r>
                        <a:rPr lang="en-US" sz="2000" dirty="0">
                          <a:solidFill>
                            <a:srgbClr val="000000"/>
                          </a:solidFill>
                          <a:latin typeface="Arial"/>
                          <a:ea typeface="Calibri"/>
                          <a:cs typeface="Times New Roman"/>
                        </a:rPr>
                        <a:t>start</a:t>
                      </a:r>
                      <a:endParaRPr lang="es-MX" sz="2000" dirty="0">
                        <a:latin typeface="Calibri"/>
                        <a:ea typeface="Calibri"/>
                        <a:cs typeface="Times New Roman"/>
                      </a:endParaRPr>
                    </a:p>
                  </a:txBody>
                  <a:tcPr marL="68580" marR="68580" marT="0" marB="0"/>
                </a:tc>
                <a:tc>
                  <a:txBody>
                    <a:bodyPr/>
                    <a:lstStyle/>
                    <a:p>
                      <a:pPr>
                        <a:lnSpc>
                          <a:spcPct val="200000"/>
                        </a:lnSpc>
                        <a:spcAft>
                          <a:spcPts val="0"/>
                        </a:spcAft>
                      </a:pPr>
                      <a:r>
                        <a:rPr lang="en-US" sz="2000" dirty="0">
                          <a:solidFill>
                            <a:srgbClr val="000000"/>
                          </a:solidFill>
                          <a:latin typeface="Arial"/>
                          <a:ea typeface="Calibri"/>
                          <a:cs typeface="Times New Roman"/>
                        </a:rPr>
                        <a:t>started</a:t>
                      </a:r>
                      <a:endParaRPr lang="es-MX" sz="2000" dirty="0">
                        <a:latin typeface="Calibri"/>
                        <a:ea typeface="Calibri"/>
                        <a:cs typeface="Times New Roman"/>
                      </a:endParaRPr>
                    </a:p>
                  </a:txBody>
                  <a:tcPr marL="68580" marR="68580" marT="0" marB="0"/>
                </a:tc>
              </a:tr>
              <a:tr h="370840">
                <a:tc>
                  <a:txBody>
                    <a:bodyPr/>
                    <a:lstStyle/>
                    <a:p>
                      <a:pPr>
                        <a:lnSpc>
                          <a:spcPct val="200000"/>
                        </a:lnSpc>
                        <a:spcAft>
                          <a:spcPts val="0"/>
                        </a:spcAft>
                      </a:pPr>
                      <a:r>
                        <a:rPr lang="en-US" sz="2000" dirty="0">
                          <a:solidFill>
                            <a:srgbClr val="000000"/>
                          </a:solidFill>
                          <a:latin typeface="Arial"/>
                          <a:ea typeface="Calibri"/>
                          <a:cs typeface="Times New Roman"/>
                        </a:rPr>
                        <a:t>end</a:t>
                      </a:r>
                      <a:endParaRPr lang="es-MX" sz="2000" dirty="0">
                        <a:latin typeface="Calibri"/>
                        <a:ea typeface="Calibri"/>
                        <a:cs typeface="Times New Roman"/>
                      </a:endParaRPr>
                    </a:p>
                  </a:txBody>
                  <a:tcPr marL="68580" marR="68580" marT="0" marB="0"/>
                </a:tc>
                <a:tc>
                  <a:txBody>
                    <a:bodyPr/>
                    <a:lstStyle/>
                    <a:p>
                      <a:pPr>
                        <a:lnSpc>
                          <a:spcPct val="200000"/>
                        </a:lnSpc>
                        <a:spcAft>
                          <a:spcPts val="0"/>
                        </a:spcAft>
                      </a:pPr>
                      <a:r>
                        <a:rPr lang="en-US" sz="2000" dirty="0">
                          <a:solidFill>
                            <a:srgbClr val="000000"/>
                          </a:solidFill>
                          <a:latin typeface="Arial"/>
                          <a:ea typeface="Calibri"/>
                          <a:cs typeface="Times New Roman"/>
                        </a:rPr>
                        <a:t>ended</a:t>
                      </a:r>
                      <a:endParaRPr lang="es-MX" sz="2000" dirty="0">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nvGraphicFramePr>
        <p:xfrm>
          <a:off x="755576" y="4149080"/>
          <a:ext cx="7920880" cy="1985338"/>
        </p:xfrm>
        <a:graphic>
          <a:graphicData uri="http://schemas.openxmlformats.org/drawingml/2006/table">
            <a:tbl>
              <a:tblPr firstRow="1" bandRow="1">
                <a:tableStyleId>{5C22544A-7EE6-4342-B048-85BDC9FD1C3A}</a:tableStyleId>
              </a:tblPr>
              <a:tblGrid>
                <a:gridCol w="5616624"/>
                <a:gridCol w="2304256"/>
              </a:tblGrid>
              <a:tr h="438478">
                <a:tc gridSpan="2">
                  <a:txBody>
                    <a:bodyPr/>
                    <a:lstStyle/>
                    <a:p>
                      <a:pPr algn="ctr">
                        <a:lnSpc>
                          <a:spcPct val="115000"/>
                        </a:lnSpc>
                        <a:spcAft>
                          <a:spcPts val="0"/>
                        </a:spcAft>
                      </a:pPr>
                      <a:r>
                        <a:rPr lang="en-US" sz="2000" dirty="0">
                          <a:solidFill>
                            <a:srgbClr val="000000"/>
                          </a:solidFill>
                          <a:latin typeface="Arial"/>
                          <a:ea typeface="Times New Roman"/>
                          <a:cs typeface="Times New Roman"/>
                        </a:rPr>
                        <a:t>SPELLING</a:t>
                      </a:r>
                      <a:endParaRPr lang="es-MX" sz="2000" dirty="0">
                        <a:latin typeface="Calibri"/>
                        <a:ea typeface="Calibri"/>
                        <a:cs typeface="Times New Roman"/>
                      </a:endParaRPr>
                    </a:p>
                  </a:txBody>
                  <a:tcPr marL="40005" marR="40005" marT="24130" marB="24130"/>
                </a:tc>
                <a:tc hMerge="1">
                  <a:txBody>
                    <a:bodyPr/>
                    <a:lstStyle/>
                    <a:p>
                      <a:endParaRPr lang="es-MX"/>
                    </a:p>
                  </a:txBody>
                  <a:tcPr/>
                </a:tc>
              </a:tr>
              <a:tr h="370840">
                <a:tc>
                  <a:txBody>
                    <a:bodyPr/>
                    <a:lstStyle/>
                    <a:p>
                      <a:pPr>
                        <a:lnSpc>
                          <a:spcPct val="115000"/>
                        </a:lnSpc>
                        <a:spcAft>
                          <a:spcPts val="0"/>
                        </a:spcAft>
                      </a:pPr>
                      <a:r>
                        <a:rPr lang="en-US" sz="2000" dirty="0">
                          <a:solidFill>
                            <a:srgbClr val="000000"/>
                          </a:solidFill>
                          <a:latin typeface="Arial"/>
                          <a:ea typeface="Times New Roman"/>
                          <a:cs typeface="Times New Roman"/>
                        </a:rPr>
                        <a:t>A final consonant after a short, stressed vowel is doubled.</a:t>
                      </a:r>
                      <a:endParaRPr lang="es-MX" sz="2000" dirty="0">
                        <a:latin typeface="Calibri"/>
                        <a:ea typeface="Calibri"/>
                        <a:cs typeface="Times New Roman"/>
                      </a:endParaRPr>
                    </a:p>
                  </a:txBody>
                  <a:tcPr marL="40005" marR="40005" marT="24130" marB="24130"/>
                </a:tc>
                <a:tc>
                  <a:txBody>
                    <a:bodyPr/>
                    <a:lstStyle/>
                    <a:p>
                      <a:pPr>
                        <a:lnSpc>
                          <a:spcPct val="115000"/>
                        </a:lnSpc>
                        <a:spcAft>
                          <a:spcPts val="0"/>
                        </a:spcAft>
                      </a:pPr>
                      <a:r>
                        <a:rPr lang="es-MX" sz="2000" dirty="0" err="1">
                          <a:solidFill>
                            <a:srgbClr val="000000"/>
                          </a:solidFill>
                          <a:latin typeface="Arial"/>
                          <a:ea typeface="Times New Roman"/>
                          <a:cs typeface="Times New Roman"/>
                        </a:rPr>
                        <a:t>admit</a:t>
                      </a:r>
                      <a:r>
                        <a:rPr lang="es-MX" sz="2000" dirty="0">
                          <a:solidFill>
                            <a:srgbClr val="000000"/>
                          </a:solidFill>
                          <a:latin typeface="Arial"/>
                          <a:ea typeface="Times New Roman"/>
                          <a:cs typeface="Times New Roman"/>
                        </a:rPr>
                        <a:t> – </a:t>
                      </a:r>
                      <a:r>
                        <a:rPr lang="es-MX" sz="2000" dirty="0" err="1">
                          <a:solidFill>
                            <a:srgbClr val="000000"/>
                          </a:solidFill>
                          <a:latin typeface="Arial"/>
                          <a:ea typeface="Times New Roman"/>
                          <a:cs typeface="Times New Roman"/>
                        </a:rPr>
                        <a:t>admitted</a:t>
                      </a:r>
                      <a:r>
                        <a:rPr lang="es-MX" sz="2000" dirty="0">
                          <a:solidFill>
                            <a:srgbClr val="000000"/>
                          </a:solidFill>
                          <a:latin typeface="Arial"/>
                          <a:ea typeface="Times New Roman"/>
                          <a:cs typeface="Times New Roman"/>
                        </a:rPr>
                        <a:t/>
                      </a:r>
                      <a:br>
                        <a:rPr lang="es-MX" sz="2000" dirty="0">
                          <a:solidFill>
                            <a:srgbClr val="000000"/>
                          </a:solidFill>
                          <a:latin typeface="Arial"/>
                          <a:ea typeface="Times New Roman"/>
                          <a:cs typeface="Times New Roman"/>
                        </a:rPr>
                      </a:br>
                      <a:endParaRPr lang="es-MX" sz="2000" dirty="0">
                        <a:latin typeface="Calibri"/>
                        <a:ea typeface="Calibri"/>
                        <a:cs typeface="Times New Roman"/>
                      </a:endParaRPr>
                    </a:p>
                  </a:txBody>
                  <a:tcPr marL="40005" marR="40005" marT="24130" marB="24130"/>
                </a:tc>
              </a:tr>
              <a:tr h="370840">
                <a:tc>
                  <a:txBody>
                    <a:bodyPr/>
                    <a:lstStyle/>
                    <a:p>
                      <a:pPr>
                        <a:lnSpc>
                          <a:spcPct val="115000"/>
                        </a:lnSpc>
                        <a:spcAft>
                          <a:spcPts val="0"/>
                        </a:spcAft>
                      </a:pPr>
                      <a:r>
                        <a:rPr lang="en-US" sz="2000" dirty="0">
                          <a:solidFill>
                            <a:srgbClr val="000000"/>
                          </a:solidFill>
                          <a:latin typeface="Arial"/>
                          <a:ea typeface="Times New Roman"/>
                          <a:cs typeface="Times New Roman"/>
                        </a:rPr>
                        <a:t>A final </a:t>
                      </a:r>
                      <a:r>
                        <a:rPr lang="en-US" sz="2000" i="1" dirty="0">
                          <a:solidFill>
                            <a:srgbClr val="000000"/>
                          </a:solidFill>
                          <a:latin typeface="Arial"/>
                          <a:ea typeface="Times New Roman"/>
                          <a:cs typeface="Times New Roman"/>
                        </a:rPr>
                        <a:t>y</a:t>
                      </a:r>
                      <a:r>
                        <a:rPr lang="en-US" sz="2000" dirty="0">
                          <a:solidFill>
                            <a:srgbClr val="000000"/>
                          </a:solidFill>
                          <a:latin typeface="Arial"/>
                          <a:ea typeface="Times New Roman"/>
                          <a:cs typeface="Times New Roman"/>
                        </a:rPr>
                        <a:t> after a consonant becomes </a:t>
                      </a:r>
                      <a:r>
                        <a:rPr lang="en-US" sz="2000" i="1" dirty="0" err="1">
                          <a:solidFill>
                            <a:srgbClr val="000000"/>
                          </a:solidFill>
                          <a:latin typeface="Arial"/>
                          <a:ea typeface="Times New Roman"/>
                          <a:cs typeface="Times New Roman"/>
                        </a:rPr>
                        <a:t>i</a:t>
                      </a:r>
                      <a:r>
                        <a:rPr lang="en-US" sz="2000" i="1" dirty="0">
                          <a:solidFill>
                            <a:srgbClr val="000000"/>
                          </a:solidFill>
                          <a:latin typeface="Arial"/>
                          <a:ea typeface="Times New Roman"/>
                          <a:cs typeface="Times New Roman"/>
                        </a:rPr>
                        <a:t>.</a:t>
                      </a:r>
                      <a:endParaRPr lang="es-MX" sz="2000" dirty="0">
                        <a:latin typeface="Calibri"/>
                        <a:ea typeface="Calibri"/>
                        <a:cs typeface="Times New Roman"/>
                      </a:endParaRPr>
                    </a:p>
                  </a:txBody>
                  <a:tcPr marL="40005" marR="40005" marT="24130" marB="24130"/>
                </a:tc>
                <a:tc>
                  <a:txBody>
                    <a:bodyPr/>
                    <a:lstStyle/>
                    <a:p>
                      <a:pPr>
                        <a:lnSpc>
                          <a:spcPct val="115000"/>
                        </a:lnSpc>
                        <a:spcAft>
                          <a:spcPts val="0"/>
                        </a:spcAft>
                      </a:pPr>
                      <a:r>
                        <a:rPr lang="es-MX" sz="2000" dirty="0" err="1">
                          <a:solidFill>
                            <a:srgbClr val="000000"/>
                          </a:solidFill>
                          <a:latin typeface="Arial"/>
                          <a:ea typeface="Times New Roman"/>
                          <a:cs typeface="Times New Roman"/>
                        </a:rPr>
                        <a:t>study</a:t>
                      </a:r>
                      <a:r>
                        <a:rPr lang="es-MX" sz="2000" dirty="0">
                          <a:solidFill>
                            <a:srgbClr val="000000"/>
                          </a:solidFill>
                          <a:latin typeface="Arial"/>
                          <a:ea typeface="Times New Roman"/>
                          <a:cs typeface="Times New Roman"/>
                        </a:rPr>
                        <a:t> – </a:t>
                      </a:r>
                      <a:r>
                        <a:rPr lang="es-MX" sz="2000" dirty="0" err="1">
                          <a:solidFill>
                            <a:srgbClr val="000000"/>
                          </a:solidFill>
                          <a:latin typeface="Arial"/>
                          <a:ea typeface="Times New Roman"/>
                          <a:cs typeface="Times New Roman"/>
                        </a:rPr>
                        <a:t>studied</a:t>
                      </a:r>
                      <a:endParaRPr lang="es-MX" sz="2000" dirty="0">
                        <a:latin typeface="Calibri"/>
                        <a:ea typeface="Calibri"/>
                        <a:cs typeface="Times New Roman"/>
                      </a:endParaRPr>
                    </a:p>
                  </a:txBody>
                  <a:tcPr marL="40005" marR="40005" marT="24130" marB="24130"/>
                </a:tc>
              </a:tr>
              <a:tr h="370840">
                <a:tc>
                  <a:txBody>
                    <a:bodyPr/>
                    <a:lstStyle/>
                    <a:p>
                      <a:pPr>
                        <a:lnSpc>
                          <a:spcPct val="115000"/>
                        </a:lnSpc>
                        <a:spcAft>
                          <a:spcPts val="0"/>
                        </a:spcAft>
                      </a:pPr>
                      <a:r>
                        <a:rPr lang="en-US" sz="2000" dirty="0">
                          <a:solidFill>
                            <a:srgbClr val="000000"/>
                          </a:solidFill>
                          <a:latin typeface="Arial"/>
                          <a:ea typeface="Times New Roman"/>
                          <a:cs typeface="Times New Roman"/>
                        </a:rPr>
                        <a:t>A final y after a vowel stays the same.</a:t>
                      </a:r>
                      <a:endParaRPr lang="es-MX" sz="2000" dirty="0">
                        <a:latin typeface="Calibri"/>
                        <a:ea typeface="Calibri"/>
                        <a:cs typeface="Times New Roman"/>
                      </a:endParaRPr>
                    </a:p>
                  </a:txBody>
                  <a:tcPr marL="40005" marR="40005" marT="24130" marB="24130"/>
                </a:tc>
                <a:tc>
                  <a:txBody>
                    <a:bodyPr/>
                    <a:lstStyle/>
                    <a:p>
                      <a:pPr>
                        <a:lnSpc>
                          <a:spcPct val="115000"/>
                        </a:lnSpc>
                        <a:spcAft>
                          <a:spcPts val="0"/>
                        </a:spcAft>
                      </a:pPr>
                      <a:r>
                        <a:rPr lang="en-US" sz="2000" dirty="0">
                          <a:solidFill>
                            <a:srgbClr val="000000"/>
                          </a:solidFill>
                          <a:latin typeface="Arial"/>
                          <a:ea typeface="Times New Roman"/>
                          <a:cs typeface="Times New Roman"/>
                        </a:rPr>
                        <a:t>play - </a:t>
                      </a:r>
                      <a:r>
                        <a:rPr lang="en-US" sz="2000" dirty="0" smtClean="0">
                          <a:solidFill>
                            <a:srgbClr val="000000"/>
                          </a:solidFill>
                          <a:latin typeface="Arial"/>
                          <a:ea typeface="Times New Roman"/>
                          <a:cs typeface="Times New Roman"/>
                        </a:rPr>
                        <a:t>played</a:t>
                      </a:r>
                      <a:endParaRPr lang="es-MX" sz="2000" dirty="0">
                        <a:latin typeface="Calibri"/>
                        <a:ea typeface="Calibri"/>
                        <a:cs typeface="Times New Roman"/>
                      </a:endParaRPr>
                    </a:p>
                  </a:txBody>
                  <a:tcPr marL="40005" marR="40005" marT="24130" marB="2413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7056784" cy="6120680"/>
          </a:xfrm>
        </p:spPr>
        <p:txBody>
          <a:bodyPr>
            <a:normAutofit fontScale="77500" lnSpcReduction="20000"/>
          </a:bodyPr>
          <a:lstStyle/>
          <a:p>
            <a:pPr>
              <a:buNone/>
            </a:pPr>
            <a:r>
              <a:rPr lang="en-US" dirty="0" smtClean="0"/>
              <a:t> </a:t>
            </a:r>
            <a:endParaRPr lang="es-MX" dirty="0" smtClean="0"/>
          </a:p>
          <a:p>
            <a:r>
              <a:rPr lang="en-US" dirty="0" smtClean="0"/>
              <a:t>We use the Simple Past to express the idea that an action started and finished at a specific time in the past.</a:t>
            </a:r>
            <a:endParaRPr lang="es-MX" dirty="0" smtClean="0"/>
          </a:p>
          <a:p>
            <a:pPr>
              <a:buNone/>
            </a:pPr>
            <a:endParaRPr lang="en-US" dirty="0" smtClean="0"/>
          </a:p>
          <a:p>
            <a:pPr>
              <a:buNone/>
            </a:pPr>
            <a:r>
              <a:rPr lang="en-US" dirty="0" smtClean="0"/>
              <a:t>Examples:</a:t>
            </a:r>
            <a:endParaRPr lang="es-MX" dirty="0" smtClean="0"/>
          </a:p>
          <a:p>
            <a:pPr>
              <a:buNone/>
            </a:pPr>
            <a:r>
              <a:rPr lang="en-US" dirty="0" smtClean="0"/>
              <a:t>I saw a movie yesterday.</a:t>
            </a:r>
            <a:endParaRPr lang="es-MX" dirty="0" smtClean="0"/>
          </a:p>
          <a:p>
            <a:pPr>
              <a:buNone/>
            </a:pPr>
            <a:r>
              <a:rPr lang="en-US" dirty="0" smtClean="0"/>
              <a:t>He came with his brother.</a:t>
            </a:r>
            <a:endParaRPr lang="es-MX" dirty="0" smtClean="0"/>
          </a:p>
          <a:p>
            <a:pPr>
              <a:buNone/>
            </a:pPr>
            <a:r>
              <a:rPr lang="en-US" dirty="0" smtClean="0"/>
              <a:t>They studied for two hours.</a:t>
            </a:r>
            <a:endParaRPr lang="es-MX" dirty="0" smtClean="0"/>
          </a:p>
          <a:p>
            <a:pPr>
              <a:buNone/>
            </a:pPr>
            <a:r>
              <a:rPr lang="en-US" dirty="0" smtClean="0"/>
              <a:t> </a:t>
            </a:r>
            <a:endParaRPr lang="es-MX" dirty="0" smtClean="0"/>
          </a:p>
          <a:p>
            <a:r>
              <a:rPr lang="en-US" dirty="0" smtClean="0"/>
              <a:t>The Simple Past can also be used to describe past facts or generalizations which are no longer true.</a:t>
            </a:r>
            <a:endParaRPr lang="es-MX" dirty="0" smtClean="0"/>
          </a:p>
          <a:p>
            <a:pPr>
              <a:buNone/>
            </a:pPr>
            <a:endParaRPr lang="en-US" dirty="0" smtClean="0"/>
          </a:p>
          <a:p>
            <a:pPr>
              <a:buNone/>
            </a:pPr>
            <a:r>
              <a:rPr lang="en-US" dirty="0" smtClean="0"/>
              <a:t>Examples:</a:t>
            </a:r>
            <a:endParaRPr lang="es-MX" dirty="0" smtClean="0"/>
          </a:p>
          <a:p>
            <a:pPr>
              <a:buNone/>
            </a:pPr>
            <a:r>
              <a:rPr lang="en-US" dirty="0" smtClean="0"/>
              <a:t>I didn’t like apples before.</a:t>
            </a:r>
            <a:endParaRPr lang="es-MX" dirty="0" smtClean="0"/>
          </a:p>
          <a:p>
            <a:pPr>
              <a:buNone/>
            </a:pPr>
            <a:r>
              <a:rPr lang="en-US" dirty="0" smtClean="0"/>
              <a:t>They lived in England two years ago.</a:t>
            </a:r>
            <a:endParaRPr lang="es-MX" dirty="0" smtClean="0"/>
          </a:p>
          <a:p>
            <a:pPr>
              <a:buNone/>
            </a:pPr>
            <a:r>
              <a:rPr lang="en-US" dirty="0" smtClean="0"/>
              <a:t>He had two houses, but he sold them. </a:t>
            </a:r>
            <a:endParaRPr lang="es-MX" dirty="0" smtClean="0"/>
          </a:p>
          <a:p>
            <a:pPr>
              <a:buNone/>
            </a:pPr>
            <a:endParaRPr lang="es-MX" dirty="0"/>
          </a:p>
        </p:txBody>
      </p:sp>
      <p:pic>
        <p:nvPicPr>
          <p:cNvPr id="4" name="Picture 25" descr="MCj03974900000[1]"/>
          <p:cNvPicPr>
            <a:picLocks noChangeAspect="1" noChangeArrowheads="1"/>
          </p:cNvPicPr>
          <p:nvPr/>
        </p:nvPicPr>
        <p:blipFill>
          <a:blip r:embed="rId2" cstate="print"/>
          <a:srcRect/>
          <a:stretch>
            <a:fillRect/>
          </a:stretch>
        </p:blipFill>
        <p:spPr bwMode="auto">
          <a:xfrm>
            <a:off x="5940152" y="1772816"/>
            <a:ext cx="2761729" cy="1625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normAutofit fontScale="90000"/>
          </a:bodyPr>
          <a:lstStyle/>
          <a:p>
            <a:r>
              <a:rPr lang="en-US" cap="all" dirty="0" smtClean="0"/>
              <a:t>Assignment</a:t>
            </a:r>
            <a:r>
              <a:rPr lang="es-MX" dirty="0" smtClean="0"/>
              <a:t/>
            </a:r>
            <a:br>
              <a:rPr lang="es-MX" dirty="0" smtClean="0"/>
            </a:br>
            <a:endParaRPr lang="es-MX" dirty="0"/>
          </a:p>
        </p:txBody>
      </p:sp>
      <p:sp>
        <p:nvSpPr>
          <p:cNvPr id="3" name="2 Marcador de contenido"/>
          <p:cNvSpPr>
            <a:spLocks noGrp="1"/>
          </p:cNvSpPr>
          <p:nvPr>
            <p:ph idx="1"/>
          </p:nvPr>
        </p:nvSpPr>
        <p:spPr>
          <a:xfrm>
            <a:off x="323528" y="620688"/>
            <a:ext cx="7467600" cy="4525963"/>
          </a:xfrm>
        </p:spPr>
        <p:txBody>
          <a:bodyPr>
            <a:noAutofit/>
          </a:bodyPr>
          <a:lstStyle/>
          <a:p>
            <a:pPr>
              <a:buNone/>
            </a:pPr>
            <a:r>
              <a:rPr lang="en-US" sz="1600" b="1" cap="all" dirty="0" smtClean="0">
                <a:latin typeface="Arial" pitchFamily="34" charset="0"/>
                <a:cs typeface="Arial" pitchFamily="34" charset="0"/>
              </a:rPr>
              <a:t>O</a:t>
            </a:r>
            <a:r>
              <a:rPr lang="en-US" sz="1600" b="1" dirty="0" smtClean="0">
                <a:latin typeface="Arial" pitchFamily="34" charset="0"/>
                <a:cs typeface="Arial" pitchFamily="34" charset="0"/>
              </a:rPr>
              <a:t>rder the following sentences using the past tense.</a:t>
            </a:r>
            <a:r>
              <a:rPr lang="en-US" sz="1600" cap="all" dirty="0" smtClean="0">
                <a:latin typeface="Arial" pitchFamily="34" charset="0"/>
                <a:cs typeface="Arial" pitchFamily="34" charset="0"/>
              </a:rPr>
              <a:t>	</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It a lot rain</a:t>
            </a:r>
            <a:endParaRPr lang="es-MX" sz="1600" dirty="0" smtClean="0">
              <a:latin typeface="Arial" pitchFamily="34" charset="0"/>
              <a:cs typeface="Arial" pitchFamily="34" charset="0"/>
            </a:endParaRPr>
          </a:p>
          <a:p>
            <a:pPr>
              <a:buNone/>
            </a:pPr>
            <a:r>
              <a:rPr lang="en-US" sz="1600" dirty="0" smtClean="0">
                <a:latin typeface="Arial" pitchFamily="34" charset="0"/>
                <a:cs typeface="Arial" pitchFamily="34" charset="0"/>
              </a:rPr>
              <a:t>___________________________________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My help me mother</a:t>
            </a:r>
            <a:endParaRPr lang="es-MX" sz="1600" dirty="0" smtClean="0">
              <a:latin typeface="Arial" pitchFamily="34" charset="0"/>
              <a:cs typeface="Arial" pitchFamily="34" charset="0"/>
            </a:endParaRPr>
          </a:p>
          <a:p>
            <a:pPr>
              <a:buNone/>
            </a:pPr>
            <a:r>
              <a:rPr lang="en-US" sz="1600" dirty="0" smtClean="0">
                <a:latin typeface="Arial" pitchFamily="34" charset="0"/>
                <a:cs typeface="Arial" pitchFamily="34" charset="0"/>
              </a:rPr>
              <a:t>________________________________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They street cross</a:t>
            </a:r>
            <a:endParaRPr lang="es-MX" sz="1600" dirty="0" smtClean="0">
              <a:latin typeface="Arial" pitchFamily="34" charset="0"/>
              <a:cs typeface="Arial" pitchFamily="34" charset="0"/>
            </a:endParaRPr>
          </a:p>
          <a:p>
            <a:pPr>
              <a:buNone/>
            </a:pPr>
            <a:r>
              <a:rPr lang="en-US" sz="1600" dirty="0" smtClean="0">
                <a:latin typeface="Arial" pitchFamily="34" charset="0"/>
                <a:cs typeface="Arial" pitchFamily="34" charset="0"/>
              </a:rPr>
              <a:t>___________________________________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yesterday they come</a:t>
            </a:r>
            <a:endParaRPr lang="es-MX" sz="1600" dirty="0" smtClean="0">
              <a:latin typeface="Arial" pitchFamily="34" charset="0"/>
              <a:cs typeface="Arial" pitchFamily="34" charset="0"/>
            </a:endParaRPr>
          </a:p>
          <a:p>
            <a:pPr>
              <a:buNone/>
            </a:pPr>
            <a:r>
              <a:rPr lang="en-US" sz="1600" dirty="0" smtClean="0">
                <a:latin typeface="Arial" pitchFamily="34" charset="0"/>
                <a:cs typeface="Arial" pitchFamily="34" charset="0"/>
              </a:rPr>
              <a:t>_____________________________________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stay Bill home</a:t>
            </a:r>
            <a:endParaRPr lang="es-MX" sz="1600" dirty="0" smtClean="0">
              <a:latin typeface="Arial" pitchFamily="34" charset="0"/>
              <a:cs typeface="Arial" pitchFamily="34" charset="0"/>
            </a:endParaRPr>
          </a:p>
          <a:p>
            <a:pPr>
              <a:buNone/>
            </a:pPr>
            <a:r>
              <a:rPr lang="en-US" sz="1600" dirty="0" smtClean="0">
                <a:latin typeface="Arial" pitchFamily="34" charset="0"/>
                <a:cs typeface="Arial" pitchFamily="34" charset="0"/>
              </a:rPr>
              <a:t>______________________________________</a:t>
            </a:r>
            <a:endParaRPr lang="es-MX" sz="1600" dirty="0" smtClean="0">
              <a:latin typeface="Arial" pitchFamily="34" charset="0"/>
              <a:cs typeface="Arial" pitchFamily="34" charset="0"/>
            </a:endParaRPr>
          </a:p>
          <a:p>
            <a:pPr>
              <a:buNone/>
            </a:pPr>
            <a:r>
              <a:rPr lang="en-US" sz="1600" dirty="0" smtClean="0">
                <a:latin typeface="Arial" pitchFamily="34" charset="0"/>
                <a:cs typeface="Arial" pitchFamily="34" charset="0"/>
              </a:rPr>
              <a:t> </a:t>
            </a:r>
            <a:endParaRPr lang="es-MX" sz="1600" dirty="0" smtClean="0">
              <a:latin typeface="Arial" pitchFamily="34" charset="0"/>
              <a:cs typeface="Arial" pitchFamily="34" charset="0"/>
            </a:endParaRPr>
          </a:p>
          <a:p>
            <a:pPr>
              <a:buNone/>
            </a:pPr>
            <a:r>
              <a:rPr lang="en-US" sz="1600" b="1" dirty="0" smtClean="0">
                <a:latin typeface="Arial" pitchFamily="34" charset="0"/>
                <a:cs typeface="Arial" pitchFamily="34" charset="0"/>
              </a:rPr>
              <a:t>Change the following sentences to questions beginning with the given question word.</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The lesson begins at 7 o´clock. What time ________________?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They get home at 9 o´clock every night. What time 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She speaks German very well. What ______________________?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Those books cost four dollars. How much ___________________?</a:t>
            </a:r>
            <a:endParaRPr lang="es-MX" sz="1600" dirty="0" smtClean="0">
              <a:latin typeface="Arial" pitchFamily="34" charset="0"/>
              <a:cs typeface="Arial" pitchFamily="34" charset="0"/>
            </a:endParaRPr>
          </a:p>
          <a:p>
            <a:pPr lvl="0">
              <a:buNone/>
            </a:pPr>
            <a:r>
              <a:rPr lang="en-US" sz="1600" dirty="0" smtClean="0">
                <a:latin typeface="Arial" pitchFamily="34" charset="0"/>
                <a:cs typeface="Arial" pitchFamily="34" charset="0"/>
              </a:rPr>
              <a:t>They travel by plane. How _______________________?</a:t>
            </a:r>
            <a:endParaRPr lang="es-MX" sz="1600" dirty="0" smtClean="0">
              <a:latin typeface="Arial" pitchFamily="34" charset="0"/>
              <a:cs typeface="Arial" pitchFamily="34" charset="0"/>
            </a:endParaRPr>
          </a:p>
        </p:txBody>
      </p:sp>
      <p:pic>
        <p:nvPicPr>
          <p:cNvPr id="4" name="Picture 65" descr="MCj03981370000[1]"/>
          <p:cNvPicPr>
            <a:picLocks noChangeAspect="1" noChangeArrowheads="1"/>
          </p:cNvPicPr>
          <p:nvPr/>
        </p:nvPicPr>
        <p:blipFill>
          <a:blip r:embed="rId2" cstate="print"/>
          <a:srcRect/>
          <a:stretch>
            <a:fillRect/>
          </a:stretch>
        </p:blipFill>
        <p:spPr bwMode="auto">
          <a:xfrm>
            <a:off x="5724128" y="764704"/>
            <a:ext cx="246417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836712"/>
            <a:ext cx="8064896" cy="4525963"/>
          </a:xfrm>
        </p:spPr>
        <p:txBody>
          <a:bodyPr>
            <a:noAutofit/>
          </a:bodyPr>
          <a:lstStyle/>
          <a:p>
            <a:pPr lvl="0">
              <a:buNone/>
            </a:pPr>
            <a:r>
              <a:rPr lang="en-US" sz="1600" dirty="0" smtClean="0">
                <a:cs typeface="Arial" pitchFamily="34" charset="0"/>
              </a:rPr>
              <a:t>They meet at the restaurant every morning. Where ___________ ?</a:t>
            </a:r>
            <a:endParaRPr lang="es-MX" sz="1600" dirty="0" smtClean="0">
              <a:cs typeface="Arial" pitchFamily="34" charset="0"/>
            </a:endParaRPr>
          </a:p>
          <a:p>
            <a:pPr lvl="0">
              <a:buNone/>
            </a:pPr>
            <a:r>
              <a:rPr lang="en-US" sz="1600" dirty="0" smtClean="0">
                <a:cs typeface="Arial" pitchFamily="34" charset="0"/>
              </a:rPr>
              <a:t>They live in Panama. Where___________________?</a:t>
            </a:r>
            <a:endParaRPr lang="es-MX" sz="1600" dirty="0" smtClean="0">
              <a:cs typeface="Arial" pitchFamily="34" charset="0"/>
            </a:endParaRPr>
          </a:p>
          <a:p>
            <a:pPr lvl="0">
              <a:buNone/>
            </a:pPr>
            <a:r>
              <a:rPr lang="en-US" sz="1600" dirty="0" smtClean="0">
                <a:cs typeface="Arial" pitchFamily="34" charset="0"/>
              </a:rPr>
              <a:t>He gets up at five every morning.  When____________________?</a:t>
            </a:r>
            <a:endParaRPr lang="es-MX" sz="1600" dirty="0" smtClean="0">
              <a:cs typeface="Arial" pitchFamily="34" charset="0"/>
            </a:endParaRPr>
          </a:p>
          <a:p>
            <a:pPr lvl="0">
              <a:buNone/>
            </a:pPr>
            <a:r>
              <a:rPr lang="en-US" sz="1600" dirty="0" smtClean="0">
                <a:cs typeface="Arial" pitchFamily="34" charset="0"/>
              </a:rPr>
              <a:t>She teaches us spelling. What _______________?</a:t>
            </a:r>
            <a:endParaRPr lang="es-MX" sz="1600" dirty="0" smtClean="0">
              <a:cs typeface="Arial" pitchFamily="34" charset="0"/>
            </a:endParaRPr>
          </a:p>
          <a:p>
            <a:pPr lvl="0">
              <a:buNone/>
            </a:pPr>
            <a:r>
              <a:rPr lang="en-US" sz="1600" dirty="0" smtClean="0">
                <a:cs typeface="Arial" pitchFamily="34" charset="0"/>
              </a:rPr>
              <a:t>They eat apples every day. _________________?</a:t>
            </a:r>
            <a:endParaRPr lang="es-MX" sz="1600" dirty="0" smtClean="0">
              <a:cs typeface="Arial" pitchFamily="34" charset="0"/>
            </a:endParaRPr>
          </a:p>
          <a:p>
            <a:pPr>
              <a:buNone/>
            </a:pPr>
            <a:endParaRPr lang="es-MX" sz="1600" dirty="0" smtClean="0"/>
          </a:p>
          <a:p>
            <a:pPr>
              <a:buNone/>
            </a:pPr>
            <a:r>
              <a:rPr lang="en-US" sz="1600" b="1" dirty="0" smtClean="0"/>
              <a:t>Write down the  -</a:t>
            </a:r>
            <a:r>
              <a:rPr lang="en-US" sz="1600" b="1" dirty="0" err="1" smtClean="0"/>
              <a:t>ing</a:t>
            </a:r>
            <a:r>
              <a:rPr lang="en-US" sz="1600" b="1" dirty="0" smtClean="0"/>
              <a:t> form of the following words. Mind the exceptions in </a:t>
            </a:r>
          </a:p>
          <a:p>
            <a:pPr>
              <a:buNone/>
            </a:pPr>
            <a:r>
              <a:rPr lang="en-US" sz="1600" b="1" dirty="0" smtClean="0"/>
              <a:t>spelling</a:t>
            </a:r>
            <a:r>
              <a:rPr lang="en-US" sz="1600" dirty="0" smtClean="0"/>
              <a:t>.</a:t>
            </a:r>
            <a:endParaRPr lang="es-MX" sz="1600" dirty="0" smtClean="0"/>
          </a:p>
          <a:p>
            <a:pPr lvl="0">
              <a:buNone/>
            </a:pPr>
            <a:r>
              <a:rPr lang="es-MX" sz="1600" dirty="0" err="1" smtClean="0"/>
              <a:t>Have</a:t>
            </a:r>
            <a:r>
              <a:rPr lang="es-MX" sz="1600" dirty="0" smtClean="0"/>
              <a:t> __________________</a:t>
            </a:r>
          </a:p>
          <a:p>
            <a:pPr lvl="0">
              <a:buNone/>
            </a:pPr>
            <a:r>
              <a:rPr lang="es-MX" sz="1600" dirty="0" err="1" smtClean="0"/>
              <a:t>Sit</a:t>
            </a:r>
            <a:r>
              <a:rPr lang="es-MX" sz="1600" dirty="0" smtClean="0"/>
              <a:t> ____________________</a:t>
            </a:r>
          </a:p>
          <a:p>
            <a:pPr lvl="0">
              <a:buNone/>
            </a:pPr>
            <a:r>
              <a:rPr lang="es-MX" sz="1600" dirty="0" err="1" smtClean="0"/>
              <a:t>Run</a:t>
            </a:r>
            <a:r>
              <a:rPr lang="es-MX" sz="1600" dirty="0" smtClean="0"/>
              <a:t> ___________________</a:t>
            </a:r>
          </a:p>
          <a:p>
            <a:pPr lvl="0">
              <a:buNone/>
            </a:pPr>
            <a:r>
              <a:rPr lang="es-MX" sz="1600" dirty="0" smtClean="0"/>
              <a:t>Stop ___________________</a:t>
            </a:r>
          </a:p>
          <a:p>
            <a:pPr lvl="0">
              <a:buNone/>
            </a:pPr>
            <a:r>
              <a:rPr lang="es-MX" sz="1600" dirty="0" smtClean="0"/>
              <a:t>Lie _____________________</a:t>
            </a:r>
          </a:p>
          <a:p>
            <a:pPr lvl="0">
              <a:buNone/>
            </a:pPr>
            <a:r>
              <a:rPr lang="es-MX" sz="1600" dirty="0" err="1" smtClean="0"/>
              <a:t>End</a:t>
            </a:r>
            <a:r>
              <a:rPr lang="es-MX" sz="1600" dirty="0" smtClean="0"/>
              <a:t> ____________________</a:t>
            </a:r>
          </a:p>
          <a:p>
            <a:pPr lvl="0">
              <a:buNone/>
            </a:pPr>
            <a:r>
              <a:rPr lang="en-US" sz="1600" dirty="0" smtClean="0"/>
              <a:t>Play ___________________</a:t>
            </a:r>
            <a:endParaRPr lang="es-MX" sz="1600" dirty="0" smtClean="0"/>
          </a:p>
          <a:p>
            <a:pPr lvl="0">
              <a:buNone/>
            </a:pPr>
            <a:r>
              <a:rPr lang="en-US" sz="1600" dirty="0" smtClean="0"/>
              <a:t>Begin  __________________</a:t>
            </a:r>
            <a:endParaRPr lang="es-MX" sz="1600" dirty="0" smtClean="0"/>
          </a:p>
          <a:p>
            <a:pPr lvl="0">
              <a:buNone/>
            </a:pPr>
            <a:r>
              <a:rPr lang="en-US" sz="1600" dirty="0" smtClean="0"/>
              <a:t>Agree __________________</a:t>
            </a:r>
            <a:endParaRPr lang="es-MX" sz="1600" dirty="0" smtClean="0"/>
          </a:p>
          <a:p>
            <a:pPr lvl="0">
              <a:buNone/>
            </a:pPr>
            <a:r>
              <a:rPr lang="en-US" sz="1600" dirty="0" smtClean="0"/>
              <a:t> Cry ____________________</a:t>
            </a:r>
            <a:endParaRPr lang="es-MX" sz="1600" dirty="0" smtClean="0"/>
          </a:p>
          <a:p>
            <a:pPr>
              <a:buNone/>
            </a:pPr>
            <a:endParaRPr lang="es-MX" sz="1600" dirty="0" smtClean="0"/>
          </a:p>
          <a:p>
            <a:pPr lvl="3">
              <a:buNone/>
            </a:pPr>
            <a:endParaRPr lang="es-MX" sz="1600" dirty="0"/>
          </a:p>
        </p:txBody>
      </p:sp>
      <p:pic>
        <p:nvPicPr>
          <p:cNvPr id="7" name="Picture 33" descr="MCj03974820000[1]"/>
          <p:cNvPicPr>
            <a:picLocks noChangeAspect="1" noChangeArrowheads="1"/>
          </p:cNvPicPr>
          <p:nvPr/>
        </p:nvPicPr>
        <p:blipFill>
          <a:blip r:embed="rId2" cstate="print"/>
          <a:srcRect/>
          <a:stretch>
            <a:fillRect/>
          </a:stretch>
        </p:blipFill>
        <p:spPr bwMode="auto">
          <a:xfrm>
            <a:off x="6012160" y="3429000"/>
            <a:ext cx="1500187"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544" y="188640"/>
            <a:ext cx="8062912" cy="792089"/>
          </a:xfrm>
        </p:spPr>
        <p:txBody>
          <a:bodyPr>
            <a:normAutofit/>
          </a:bodyPr>
          <a:lstStyle/>
          <a:p>
            <a:pPr algn="ctr"/>
            <a:r>
              <a:rPr lang="es-MX" sz="2800" dirty="0" err="1" smtClean="0">
                <a:solidFill>
                  <a:srgbClr val="FFCCFF"/>
                </a:solidFill>
              </a:rPr>
              <a:t>introduction</a:t>
            </a:r>
            <a:endParaRPr lang="es-MX" sz="2800" dirty="0">
              <a:solidFill>
                <a:srgbClr val="FFCCFF"/>
              </a:solidFill>
            </a:endParaRPr>
          </a:p>
        </p:txBody>
      </p:sp>
      <p:sp>
        <p:nvSpPr>
          <p:cNvPr id="3" name="2 Subtítulo"/>
          <p:cNvSpPr>
            <a:spLocks noGrp="1"/>
          </p:cNvSpPr>
          <p:nvPr>
            <p:ph type="subTitle" idx="1"/>
          </p:nvPr>
        </p:nvSpPr>
        <p:spPr>
          <a:xfrm>
            <a:off x="539552" y="5105400"/>
            <a:ext cx="8062912" cy="1752600"/>
          </a:xfrm>
        </p:spPr>
        <p:txBody>
          <a:bodyPr>
            <a:noAutofit/>
          </a:bodyPr>
          <a:lstStyle/>
          <a:p>
            <a:pPr algn="just"/>
            <a:r>
              <a:rPr lang="en-US" sz="2000" dirty="0" smtClean="0">
                <a:latin typeface="Arial" pitchFamily="34" charset="0"/>
                <a:cs typeface="Arial" pitchFamily="34" charset="0"/>
              </a:rPr>
              <a:t>English grammar is a set of rules that describe the structure of the language. We use grammar all the time when we speak or write. The study of grammar is necessary for the correct use of the English language; especially, the written language since the written language is more formal than the spoken language.  The spoken language or literary dialogue puts up with many grammar mistakes that are part of a person, or  cultural group, or part of the written language of the author of an article or literary work.</a:t>
            </a:r>
            <a:r>
              <a:rPr lang="en-US" sz="2000" i="1" dirty="0" smtClean="0">
                <a:latin typeface="Arial" pitchFamily="34" charset="0"/>
                <a:cs typeface="Arial" pitchFamily="34" charset="0"/>
              </a:rPr>
              <a:t>  Grammar is the structural foundation of our ability to express ourselves. The more we are aware of how it works, the more we can monitor the meaning and effectiveness of the way we and others use language. It can help foster precision, detect ambiguity, and exploit the richness of expression available in English. And it can help everyone--not only teachers of English, but teachers of anything, for all teaching is ultimately a matter of getting to grips with meaning. </a:t>
            </a:r>
            <a:r>
              <a:rPr lang="es-MX" sz="2000" dirty="0" smtClean="0">
                <a:latin typeface="Arial" pitchFamily="34" charset="0"/>
                <a:cs typeface="Arial" pitchFamily="34" charset="0"/>
              </a:rPr>
              <a:t>(David </a:t>
            </a:r>
            <a:r>
              <a:rPr lang="es-MX" sz="2000" dirty="0" err="1" smtClean="0">
                <a:latin typeface="Arial" pitchFamily="34" charset="0"/>
                <a:cs typeface="Arial" pitchFamily="34" charset="0"/>
              </a:rPr>
              <a:t>Crystal</a:t>
            </a:r>
            <a:r>
              <a:rPr lang="es-MX" sz="2000" dirty="0" smtClean="0">
                <a:latin typeface="Arial" pitchFamily="34" charset="0"/>
                <a:cs typeface="Arial" pitchFamily="34" charset="0"/>
              </a:rPr>
              <a:t>, "In Word and </a:t>
            </a:r>
            <a:r>
              <a:rPr lang="es-MX" sz="2000" dirty="0" err="1" smtClean="0">
                <a:latin typeface="Arial" pitchFamily="34" charset="0"/>
                <a:cs typeface="Arial" pitchFamily="34" charset="0"/>
              </a:rPr>
              <a:t>Deed</a:t>
            </a:r>
            <a:r>
              <a:rPr lang="es-MX" sz="2000" dirty="0" smtClean="0">
                <a:latin typeface="Arial" pitchFamily="34" charset="0"/>
                <a:cs typeface="Arial" pitchFamily="34" charset="0"/>
              </a:rPr>
              <a:t>," </a:t>
            </a:r>
            <a:r>
              <a:rPr lang="es-MX" sz="2000" i="1" dirty="0" smtClean="0">
                <a:latin typeface="Arial" pitchFamily="34" charset="0"/>
                <a:cs typeface="Arial" pitchFamily="34" charset="0"/>
              </a:rPr>
              <a:t>TES </a:t>
            </a:r>
            <a:r>
              <a:rPr lang="es-MX" sz="2000" i="1" dirty="0" err="1" smtClean="0">
                <a:latin typeface="Arial" pitchFamily="34" charset="0"/>
                <a:cs typeface="Arial" pitchFamily="34" charset="0"/>
              </a:rPr>
              <a:t>Teacher</a:t>
            </a:r>
            <a:r>
              <a:rPr lang="es-MX" sz="2000" dirty="0" smtClean="0">
                <a:latin typeface="Arial" pitchFamily="34" charset="0"/>
                <a:cs typeface="Arial" pitchFamily="34" charset="0"/>
              </a:rPr>
              <a:t>, </a:t>
            </a:r>
            <a:r>
              <a:rPr lang="es-MX" sz="2000" dirty="0" err="1" smtClean="0">
                <a:latin typeface="Arial" pitchFamily="34" charset="0"/>
                <a:cs typeface="Arial" pitchFamily="34" charset="0"/>
              </a:rPr>
              <a:t>April</a:t>
            </a:r>
            <a:r>
              <a:rPr lang="es-MX" sz="2000" dirty="0" smtClean="0">
                <a:latin typeface="Arial" pitchFamily="34" charset="0"/>
                <a:cs typeface="Arial" pitchFamily="34" charset="0"/>
              </a:rPr>
              <a:t> 30, 2004)</a:t>
            </a:r>
          </a:p>
          <a:p>
            <a:pPr algn="just"/>
            <a:r>
              <a:rPr lang="en-US" sz="2000" dirty="0" smtClean="0">
                <a:latin typeface="Arial" pitchFamily="34" charset="0"/>
                <a:cs typeface="Arial" pitchFamily="34" charset="0"/>
              </a:rPr>
              <a:t> </a:t>
            </a:r>
            <a:endParaRPr lang="es-MX" sz="2000" dirty="0" smtClean="0">
              <a:latin typeface="Arial" pitchFamily="34" charset="0"/>
              <a:cs typeface="Arial" pitchFamily="34" charset="0"/>
            </a:endParaRPr>
          </a:p>
          <a:p>
            <a:pPr algn="just"/>
            <a:endParaRPr lang="es-MX"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560" y="188640"/>
            <a:ext cx="9073008" cy="4525963"/>
          </a:xfrm>
        </p:spPr>
        <p:txBody>
          <a:bodyPr>
            <a:noAutofit/>
          </a:bodyPr>
          <a:lstStyle/>
          <a:p>
            <a:pPr lvl="0" indent="449263" fontAlgn="base">
              <a:spcBef>
                <a:spcPct val="0"/>
              </a:spcBef>
              <a:spcAft>
                <a:spcPct val="0"/>
              </a:spcAft>
              <a:buNone/>
            </a:pPr>
            <a:r>
              <a:rPr lang="en-US" sz="1800" b="1" dirty="0" smtClean="0">
                <a:ea typeface="Times New Roman" pitchFamily="18" charset="0"/>
                <a:cs typeface="Arial" pitchFamily="34" charset="0"/>
              </a:rPr>
              <a:t>Re-order the sentences correctly and identify the tense of the sentences.</a:t>
            </a:r>
            <a:endParaRPr lang="es-MX" sz="1800" dirty="0" smtClean="0">
              <a:cs typeface="Arial" pitchFamily="34" charset="0"/>
            </a:endParaRPr>
          </a:p>
          <a:p>
            <a:pPr lvl="0" indent="449263" eaLnBrk="0" fontAlgn="base" hangingPunct="0">
              <a:spcBef>
                <a:spcPct val="0"/>
              </a:spcBef>
              <a:spcAft>
                <a:spcPct val="0"/>
              </a:spcAft>
              <a:buNone/>
            </a:pPr>
            <a:endParaRPr lang="en-US" sz="1800" dirty="0" smtClean="0">
              <a:ea typeface="Times New Roman" pitchFamily="18" charset="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I twenty five am year old</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Calibri" pitchFamily="34" charset="0"/>
                <a:cs typeface="Arial" pitchFamily="34" charset="0"/>
              </a:rPr>
              <a:t>Bill brother’s name is her</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Calibri" pitchFamily="34" charset="0"/>
                <a:cs typeface="Arial" pitchFamily="34" charset="0"/>
              </a:rPr>
              <a:t>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Calibri" pitchFamily="34" charset="0"/>
                <a:cs typeface="Arial" pitchFamily="34" charset="0"/>
              </a:rPr>
              <a:t>Twenty-two am years I old</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Calibri" pitchFamily="34" charset="0"/>
                <a:cs typeface="Arial" pitchFamily="34" charset="0"/>
              </a:rPr>
              <a:t>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my is this book.</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my is husband’s name Andres</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_____________________________________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her Gloria is  test for studying final.</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______________________________________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time having a are good they</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______________________________________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seven Peter languages speaks</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_______________________________________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do me want you come to When?</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_________________________________________</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 not taking I  course that am</a:t>
            </a:r>
            <a:endParaRPr lang="es-MX" sz="1800" dirty="0" smtClean="0">
              <a:cs typeface="Arial" pitchFamily="34" charset="0"/>
            </a:endParaRPr>
          </a:p>
          <a:p>
            <a:pPr lvl="0" indent="449263" eaLnBrk="0" fontAlgn="base" hangingPunct="0">
              <a:spcBef>
                <a:spcPct val="0"/>
              </a:spcBef>
              <a:spcAft>
                <a:spcPct val="0"/>
              </a:spcAft>
              <a:buNone/>
            </a:pPr>
            <a:r>
              <a:rPr lang="en-US" sz="1800" dirty="0" smtClean="0">
                <a:ea typeface="Times New Roman" pitchFamily="18" charset="0"/>
                <a:cs typeface="Arial" pitchFamily="34" charset="0"/>
              </a:rPr>
              <a:t>   _______________________________________</a:t>
            </a:r>
            <a:endParaRPr lang="es-MX" sz="1800" dirty="0" smtClean="0">
              <a:cs typeface="Arial" pitchFamily="34" charset="0"/>
            </a:endParaRPr>
          </a:p>
          <a:p>
            <a:pPr>
              <a:buNone/>
            </a:pPr>
            <a:endParaRPr lang="es-MX" sz="1800" dirty="0"/>
          </a:p>
        </p:txBody>
      </p:sp>
      <p:pic>
        <p:nvPicPr>
          <p:cNvPr id="4" name="Picture 9" descr="MPj04019660000[1]"/>
          <p:cNvPicPr>
            <a:picLocks noChangeAspect="1" noChangeArrowheads="1"/>
          </p:cNvPicPr>
          <p:nvPr/>
        </p:nvPicPr>
        <p:blipFill>
          <a:blip r:embed="rId2" cstate="print"/>
          <a:srcRect/>
          <a:stretch>
            <a:fillRect/>
          </a:stretch>
        </p:blipFill>
        <p:spPr bwMode="auto">
          <a:xfrm>
            <a:off x="5508104" y="980728"/>
            <a:ext cx="3218507"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rmAutofit fontScale="90000"/>
          </a:bodyPr>
          <a:lstStyle/>
          <a:p>
            <a:r>
              <a:rPr lang="en-US" dirty="0" smtClean="0">
                <a:latin typeface="Arial" pitchFamily="34" charset="0"/>
                <a:cs typeface="Arial" pitchFamily="34" charset="0"/>
              </a:rPr>
              <a:t>Past Continuous</a:t>
            </a:r>
            <a:r>
              <a:rPr lang="es-MX" dirty="0" smtClean="0">
                <a:latin typeface="Arial" pitchFamily="34" charset="0"/>
                <a:cs typeface="Arial" pitchFamily="34" charset="0"/>
              </a:rPr>
              <a:t> Tense</a:t>
            </a:r>
            <a:br>
              <a:rPr lang="es-MX" dirty="0" smtClean="0">
                <a:latin typeface="Arial" pitchFamily="34" charset="0"/>
                <a:cs typeface="Arial" pitchFamily="34" charset="0"/>
              </a:rPr>
            </a:br>
            <a:endParaRPr lang="es-MX" dirty="0">
              <a:latin typeface="Arial" pitchFamily="34" charset="0"/>
              <a:cs typeface="Arial" pitchFamily="34" charset="0"/>
            </a:endParaRPr>
          </a:p>
        </p:txBody>
      </p:sp>
      <p:sp>
        <p:nvSpPr>
          <p:cNvPr id="3" name="2 Marcador de contenido"/>
          <p:cNvSpPr>
            <a:spLocks noGrp="1"/>
          </p:cNvSpPr>
          <p:nvPr>
            <p:ph idx="1"/>
          </p:nvPr>
        </p:nvSpPr>
        <p:spPr>
          <a:xfrm>
            <a:off x="251520" y="764704"/>
            <a:ext cx="8445624" cy="5184576"/>
          </a:xfrm>
        </p:spPr>
        <p:txBody>
          <a:bodyPr/>
          <a:lstStyle/>
          <a:p>
            <a:r>
              <a:rPr lang="en-US" sz="2000" dirty="0" smtClean="0">
                <a:latin typeface="Arial" pitchFamily="34" charset="0"/>
                <a:cs typeface="Arial" pitchFamily="34" charset="0"/>
              </a:rPr>
              <a:t>Subject + auxiliary (was/were) + verb with –</a:t>
            </a:r>
            <a:r>
              <a:rPr lang="en-US" sz="2000" dirty="0" err="1" smtClean="0">
                <a:latin typeface="Arial" pitchFamily="34" charset="0"/>
                <a:cs typeface="Arial" pitchFamily="34" charset="0"/>
              </a:rPr>
              <a:t>ing</a:t>
            </a:r>
            <a:r>
              <a:rPr lang="en-US" sz="2000" dirty="0" smtClean="0">
                <a:latin typeface="Arial" pitchFamily="34" charset="0"/>
                <a:cs typeface="Arial" pitchFamily="34" charset="0"/>
              </a:rPr>
              <a:t> (+ compliment</a:t>
            </a:r>
            <a:r>
              <a:rPr lang="en-US" sz="3200" dirty="0" smtClean="0">
                <a:latin typeface="Arial" pitchFamily="34" charset="0"/>
                <a:cs typeface="Arial" pitchFamily="34" charset="0"/>
              </a:rPr>
              <a:t>)</a:t>
            </a:r>
            <a:endParaRPr lang="es-MX" dirty="0">
              <a:latin typeface="Arial" pitchFamily="34" charset="0"/>
              <a:cs typeface="Arial" pitchFamily="34" charset="0"/>
            </a:endParaRPr>
          </a:p>
        </p:txBody>
      </p:sp>
      <p:graphicFrame>
        <p:nvGraphicFramePr>
          <p:cNvPr id="4" name="3 Tabla"/>
          <p:cNvGraphicFramePr>
            <a:graphicFrameLocks noGrp="1"/>
          </p:cNvGraphicFramePr>
          <p:nvPr/>
        </p:nvGraphicFramePr>
        <p:xfrm>
          <a:off x="467544" y="1628800"/>
          <a:ext cx="8352930" cy="4788298"/>
        </p:xfrm>
        <a:graphic>
          <a:graphicData uri="http://schemas.openxmlformats.org/drawingml/2006/table">
            <a:tbl>
              <a:tblPr firstRow="1" bandRow="1">
                <a:tableStyleId>{5C22544A-7EE6-4342-B048-85BDC9FD1C3A}</a:tableStyleId>
              </a:tblPr>
              <a:tblGrid>
                <a:gridCol w="1392155"/>
                <a:gridCol w="1392155"/>
                <a:gridCol w="1392155"/>
                <a:gridCol w="1392155"/>
                <a:gridCol w="1392155"/>
                <a:gridCol w="1392155"/>
              </a:tblGrid>
              <a:tr h="0">
                <a:tc>
                  <a:txBody>
                    <a:bodyPr/>
                    <a:lstStyle/>
                    <a:p>
                      <a:pPr>
                        <a:lnSpc>
                          <a:spcPct val="100000"/>
                        </a:lnSpc>
                      </a:pPr>
                      <a:endParaRPr lang="es-MX" sz="1600" dirty="0">
                        <a:latin typeface="Arial" pitchFamily="34" charset="0"/>
                        <a:cs typeface="Arial" pitchFamily="34" charset="0"/>
                      </a:endParaRPr>
                    </a:p>
                  </a:txBody>
                  <a:tcPr marL="66675" marR="66675" marT="66675" marB="66675" anchor="ctr"/>
                </a:tc>
                <a:tc>
                  <a:txBody>
                    <a:bodyPr/>
                    <a:lstStyle/>
                    <a:p>
                      <a:pPr>
                        <a:lnSpc>
                          <a:spcPct val="100000"/>
                        </a:lnSpc>
                        <a:spcAft>
                          <a:spcPts val="0"/>
                        </a:spcAft>
                      </a:pPr>
                      <a:r>
                        <a:rPr lang="es-MX" sz="1600" b="1" dirty="0" err="1">
                          <a:latin typeface="Arial" pitchFamily="34" charset="0"/>
                          <a:ea typeface="Times New Roman"/>
                          <a:cs typeface="Arial" pitchFamily="34" charset="0"/>
                        </a:rPr>
                        <a:t>subject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b="1" dirty="0" err="1">
                          <a:latin typeface="Arial" pitchFamily="34" charset="0"/>
                          <a:ea typeface="Times New Roman"/>
                          <a:cs typeface="Arial" pitchFamily="34" charset="0"/>
                        </a:rPr>
                        <a:t>auxiliary</a:t>
                      </a:r>
                      <a:r>
                        <a:rPr lang="es-MX" sz="1600" b="1" dirty="0">
                          <a:latin typeface="Arial" pitchFamily="34" charset="0"/>
                          <a:ea typeface="Times New Roman"/>
                          <a:cs typeface="Arial" pitchFamily="34" charset="0"/>
                        </a:rPr>
                        <a:t> </a:t>
                      </a:r>
                      <a:r>
                        <a:rPr lang="es-MX" sz="1600" b="1" dirty="0" err="1">
                          <a:latin typeface="Arial" pitchFamily="34" charset="0"/>
                          <a:ea typeface="Times New Roman"/>
                          <a:cs typeface="Arial" pitchFamily="34" charset="0"/>
                        </a:rPr>
                        <a:t>verb</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pPr>
                      <a:endParaRPr lang="es-MX" sz="1600" dirty="0">
                        <a:latin typeface="Arial" pitchFamily="34" charset="0"/>
                        <a:cs typeface="Arial" pitchFamily="34" charset="0"/>
                      </a:endParaRPr>
                    </a:p>
                  </a:txBody>
                  <a:tcPr marL="66675" marR="66675" marT="66675" marB="66675" anchor="ctr"/>
                </a:tc>
                <a:tc>
                  <a:txBody>
                    <a:bodyPr/>
                    <a:lstStyle/>
                    <a:p>
                      <a:pPr>
                        <a:lnSpc>
                          <a:spcPct val="100000"/>
                        </a:lnSpc>
                        <a:spcAft>
                          <a:spcPts val="0"/>
                        </a:spcAft>
                      </a:pPr>
                      <a:r>
                        <a:rPr lang="es-MX" sz="1600" b="1" dirty="0" err="1">
                          <a:latin typeface="Arial" pitchFamily="34" charset="0"/>
                          <a:ea typeface="Times New Roman"/>
                          <a:cs typeface="Arial" pitchFamily="34" charset="0"/>
                        </a:rPr>
                        <a:t>main</a:t>
                      </a:r>
                      <a:r>
                        <a:rPr lang="es-MX" sz="1600" b="1" dirty="0">
                          <a:latin typeface="Arial" pitchFamily="34" charset="0"/>
                          <a:ea typeface="Times New Roman"/>
                          <a:cs typeface="Arial" pitchFamily="34" charset="0"/>
                        </a:rPr>
                        <a:t> </a:t>
                      </a:r>
                      <a:r>
                        <a:rPr lang="es-MX" sz="1600" b="1" dirty="0" err="1">
                          <a:latin typeface="Arial" pitchFamily="34" charset="0"/>
                          <a:ea typeface="Times New Roman"/>
                          <a:cs typeface="Arial" pitchFamily="34" charset="0"/>
                        </a:rPr>
                        <a:t>verb</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n-US" sz="1600" kern="1800" dirty="0">
                          <a:latin typeface="Arial" pitchFamily="34" charset="0"/>
                          <a:ea typeface="Times New Roman"/>
                          <a:cs typeface="Arial" pitchFamily="34" charset="0"/>
                        </a:rPr>
                        <a:t>compliment</a:t>
                      </a:r>
                      <a:endParaRPr lang="es-MX" sz="1600" dirty="0">
                        <a:latin typeface="Arial" pitchFamily="34" charset="0"/>
                        <a:ea typeface="Calibri"/>
                        <a:cs typeface="Arial" pitchFamily="34" charset="0"/>
                      </a:endParaRPr>
                    </a:p>
                  </a:txBody>
                  <a:tcPr marL="66675" marR="66675" marT="66675" marB="66675" anchor="ctr"/>
                </a:tc>
              </a:tr>
              <a:tr h="531059">
                <a:tc rowSpan="2">
                  <a:txBody>
                    <a:bodyPr/>
                    <a:lstStyle/>
                    <a:p>
                      <a:pPr algn="ctr">
                        <a:lnSpc>
                          <a:spcPct val="100000"/>
                        </a:lnSpc>
                        <a:spcAft>
                          <a:spcPts val="0"/>
                        </a:spcAft>
                      </a:pPr>
                      <a:endParaRPr lang="es-MX" sz="1600" dirty="0">
                        <a:latin typeface="Arial" pitchFamily="34" charset="0"/>
                        <a:ea typeface="Times New Roman"/>
                        <a:cs typeface="Arial" pitchFamily="34" charset="0"/>
                      </a:endParaRPr>
                    </a:p>
                    <a:p>
                      <a:pPr>
                        <a:lnSpc>
                          <a:spcPct val="100000"/>
                        </a:lnSpc>
                        <a:spcAft>
                          <a:spcPts val="0"/>
                        </a:spcAft>
                      </a:pPr>
                      <a:r>
                        <a:rPr lang="es-MX" sz="1600" b="1" dirty="0">
                          <a:latin typeface="Arial" pitchFamily="34" charset="0"/>
                          <a:ea typeface="Times New Roman"/>
                          <a:cs typeface="Arial" pitchFamily="34" charset="0"/>
                        </a:rPr>
                        <a:t>Affirmative </a:t>
                      </a:r>
                      <a:endParaRPr lang="es-MX" sz="1600" dirty="0">
                        <a:latin typeface="Arial" pitchFamily="34" charset="0"/>
                        <a:ea typeface="Calibri"/>
                        <a:cs typeface="Arial" pitchFamily="34" charset="0"/>
                      </a:endParaRPr>
                    </a:p>
                    <a:p>
                      <a:pPr algn="ctr">
                        <a:lnSpc>
                          <a:spcPct val="100000"/>
                        </a:lnSpc>
                        <a:spcAft>
                          <a:spcPts val="0"/>
                        </a:spcAft>
                      </a:pPr>
                      <a:r>
                        <a:rPr lang="es-MX" sz="1600" b="1" dirty="0" err="1">
                          <a:latin typeface="Arial" pitchFamily="34" charset="0"/>
                          <a:ea typeface="Times New Roman"/>
                          <a:cs typeface="Arial" pitchFamily="34" charset="0"/>
                        </a:rPr>
                        <a:t>statements</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I</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smtClean="0">
                          <a:latin typeface="Arial" pitchFamily="34" charset="0"/>
                          <a:ea typeface="Calibri"/>
                          <a:cs typeface="Arial" pitchFamily="34" charset="0"/>
                        </a:rPr>
                        <a:t>was</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pPr>
                      <a:endParaRPr lang="es-MX" sz="1600" dirty="0">
                        <a:latin typeface="Arial" pitchFamily="34" charset="0"/>
                        <a:cs typeface="Arial" pitchFamily="34" charset="0"/>
                      </a:endParaRPr>
                    </a:p>
                  </a:txBody>
                  <a:tcPr marL="66675" marR="66675" marT="66675" marB="66675" anchor="ctr"/>
                </a:tc>
                <a:tc>
                  <a:txBody>
                    <a:bodyPr/>
                    <a:lstStyle/>
                    <a:p>
                      <a:pPr>
                        <a:lnSpc>
                          <a:spcPct val="100000"/>
                        </a:lnSpc>
                        <a:spcAft>
                          <a:spcPts val="0"/>
                        </a:spcAft>
                      </a:pPr>
                      <a:r>
                        <a:rPr lang="es-MX" sz="1600" dirty="0" err="1">
                          <a:latin typeface="Arial" pitchFamily="34" charset="0"/>
                          <a:ea typeface="Times New Roman"/>
                          <a:cs typeface="Arial" pitchFamily="34" charset="0"/>
                        </a:rPr>
                        <a:t>reading</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a </a:t>
                      </a:r>
                      <a:r>
                        <a:rPr lang="es-MX" sz="1600" dirty="0" err="1">
                          <a:latin typeface="Arial" pitchFamily="34" charset="0"/>
                          <a:ea typeface="Times New Roman"/>
                          <a:cs typeface="Arial" pitchFamily="34" charset="0"/>
                        </a:rPr>
                        <a:t>book</a:t>
                      </a:r>
                      <a:r>
                        <a:rPr lang="es-MX" sz="1600" dirty="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r h="531059">
                <a:tc vMerge="1">
                  <a:txBody>
                    <a:bodyPr/>
                    <a:lstStyle/>
                    <a:p>
                      <a:endParaRPr lang="es-MX"/>
                    </a:p>
                  </a:txBody>
                  <a:tcPr/>
                </a:tc>
                <a:tc>
                  <a:txBody>
                    <a:bodyPr/>
                    <a:lstStyle/>
                    <a:p>
                      <a:pPr>
                        <a:lnSpc>
                          <a:spcPct val="100000"/>
                        </a:lnSpc>
                        <a:spcAft>
                          <a:spcPts val="0"/>
                        </a:spcAft>
                      </a:pPr>
                      <a:r>
                        <a:rPr lang="es-MX" sz="1600" dirty="0" err="1">
                          <a:latin typeface="Arial" pitchFamily="34" charset="0"/>
                          <a:ea typeface="Times New Roman"/>
                          <a:cs typeface="Arial" pitchFamily="34" charset="0"/>
                        </a:rPr>
                        <a:t>You</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smtClean="0">
                          <a:latin typeface="Arial" pitchFamily="34" charset="0"/>
                          <a:ea typeface="Calibri"/>
                          <a:cs typeface="Arial" pitchFamily="34" charset="0"/>
                        </a:rPr>
                        <a:t>were</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pPr>
                      <a:endParaRPr lang="es-MX" sz="1600" dirty="0">
                        <a:latin typeface="Arial" pitchFamily="34" charset="0"/>
                        <a:cs typeface="Arial" pitchFamily="34" charset="0"/>
                      </a:endParaRPr>
                    </a:p>
                  </a:txBody>
                  <a:tcPr marL="66675" marR="66675" marT="66675" marB="66675" anchor="ctr"/>
                </a:tc>
                <a:tc>
                  <a:txBody>
                    <a:bodyPr/>
                    <a:lstStyle/>
                    <a:p>
                      <a:pPr>
                        <a:lnSpc>
                          <a:spcPct val="100000"/>
                        </a:lnSpc>
                        <a:spcAft>
                          <a:spcPts val="0"/>
                        </a:spcAft>
                      </a:pPr>
                      <a:r>
                        <a:rPr lang="es-MX" sz="1600" dirty="0" err="1">
                          <a:latin typeface="Arial" pitchFamily="34" charset="0"/>
                          <a:ea typeface="Times New Roman"/>
                          <a:cs typeface="Arial" pitchFamily="34" charset="0"/>
                        </a:rPr>
                        <a:t>reading</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err="1">
                          <a:latin typeface="Arial" pitchFamily="34" charset="0"/>
                          <a:ea typeface="Times New Roman"/>
                          <a:cs typeface="Arial" pitchFamily="34" charset="0"/>
                        </a:rPr>
                        <a:t>the</a:t>
                      </a:r>
                      <a:r>
                        <a:rPr lang="es-MX" sz="1600" dirty="0">
                          <a:latin typeface="Arial" pitchFamily="34" charset="0"/>
                          <a:ea typeface="Times New Roman"/>
                          <a:cs typeface="Arial" pitchFamily="34" charset="0"/>
                        </a:rPr>
                        <a:t> </a:t>
                      </a:r>
                      <a:r>
                        <a:rPr lang="es-MX" sz="1600" dirty="0" err="1" smtClean="0">
                          <a:latin typeface="Arial" pitchFamily="34" charset="0"/>
                          <a:ea typeface="Times New Roman"/>
                          <a:cs typeface="Arial" pitchFamily="34" charset="0"/>
                        </a:rPr>
                        <a:t>lesson</a:t>
                      </a:r>
                      <a:r>
                        <a:rPr lang="es-MX" sz="1600" dirty="0" smtClean="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r h="531059">
                <a:tc rowSpan="2">
                  <a:txBody>
                    <a:bodyPr/>
                    <a:lstStyle/>
                    <a:p>
                      <a:pPr>
                        <a:lnSpc>
                          <a:spcPct val="100000"/>
                        </a:lnSpc>
                        <a:spcAft>
                          <a:spcPts val="0"/>
                        </a:spcAft>
                      </a:pPr>
                      <a:r>
                        <a:rPr lang="es-MX" sz="1600" b="1" dirty="0" err="1">
                          <a:latin typeface="Arial" pitchFamily="34" charset="0"/>
                          <a:ea typeface="Times New Roman"/>
                          <a:cs typeface="Arial" pitchFamily="34" charset="0"/>
                        </a:rPr>
                        <a:t>Negative</a:t>
                      </a:r>
                      <a:endParaRPr lang="es-MX" sz="1600" dirty="0">
                        <a:latin typeface="Arial" pitchFamily="34" charset="0"/>
                        <a:ea typeface="Calibri"/>
                        <a:cs typeface="Arial" pitchFamily="34" charset="0"/>
                      </a:endParaRPr>
                    </a:p>
                    <a:p>
                      <a:pPr algn="ctr">
                        <a:lnSpc>
                          <a:spcPct val="100000"/>
                        </a:lnSpc>
                        <a:spcAft>
                          <a:spcPts val="0"/>
                        </a:spcAft>
                      </a:pPr>
                      <a:r>
                        <a:rPr lang="es-MX" sz="1600" b="1" dirty="0" err="1">
                          <a:latin typeface="Arial" pitchFamily="34" charset="0"/>
                          <a:ea typeface="Times New Roman"/>
                          <a:cs typeface="Arial" pitchFamily="34" charset="0"/>
                        </a:rPr>
                        <a:t>statements</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err="1">
                          <a:latin typeface="Arial" pitchFamily="34" charset="0"/>
                          <a:ea typeface="Times New Roman"/>
                          <a:cs typeface="Arial" pitchFamily="34" charset="0"/>
                        </a:rPr>
                        <a:t>She</a:t>
                      </a:r>
                      <a:endParaRPr lang="es-MX" sz="1600" dirty="0">
                        <a:latin typeface="Arial" pitchFamily="34" charset="0"/>
                        <a:ea typeface="Calibri"/>
                        <a:cs typeface="Arial" pitchFamily="34" charset="0"/>
                      </a:endParaRPr>
                    </a:p>
                  </a:txBody>
                  <a:tcPr marL="66675" marR="66675" marT="66675" marB="6667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latin typeface="Arial" pitchFamily="34" charset="0"/>
                          <a:ea typeface="Calibri"/>
                          <a:cs typeface="Arial" pitchFamily="34" charset="0"/>
                        </a:rPr>
                        <a:t>was</a:t>
                      </a:r>
                    </a:p>
                    <a:p>
                      <a:pPr>
                        <a:lnSpc>
                          <a:spcPct val="100000"/>
                        </a:lnSpc>
                        <a:spcAft>
                          <a:spcPts val="0"/>
                        </a:spcAft>
                      </a:pP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not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taking</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that course.</a:t>
                      </a:r>
                      <a:endParaRPr lang="es-MX" sz="1600" dirty="0">
                        <a:latin typeface="Arial" pitchFamily="34" charset="0"/>
                        <a:ea typeface="Calibri"/>
                        <a:cs typeface="Arial" pitchFamily="34" charset="0"/>
                      </a:endParaRPr>
                    </a:p>
                  </a:txBody>
                  <a:tcPr marL="66675" marR="66675" marT="66675" marB="66675" anchor="ctr"/>
                </a:tc>
              </a:tr>
              <a:tr h="531059">
                <a:tc vMerge="1">
                  <a:txBody>
                    <a:bodyPr/>
                    <a:lstStyle/>
                    <a:p>
                      <a:endParaRPr lang="es-MX"/>
                    </a:p>
                  </a:txBody>
                  <a:tcPr/>
                </a:tc>
                <a:tc>
                  <a:txBody>
                    <a:bodyPr/>
                    <a:lstStyle/>
                    <a:p>
                      <a:pPr>
                        <a:lnSpc>
                          <a:spcPct val="100000"/>
                        </a:lnSpc>
                        <a:spcAft>
                          <a:spcPts val="0"/>
                        </a:spcAft>
                      </a:pPr>
                      <a:r>
                        <a:rPr lang="es-MX" sz="1600" dirty="0" err="1">
                          <a:latin typeface="Arial" pitchFamily="34" charset="0"/>
                          <a:ea typeface="Times New Roman"/>
                          <a:cs typeface="Arial" pitchFamily="34" charset="0"/>
                        </a:rPr>
                        <a:t>We</a:t>
                      </a:r>
                      <a:endParaRPr lang="es-MX" sz="1600" dirty="0">
                        <a:latin typeface="Arial" pitchFamily="34" charset="0"/>
                        <a:ea typeface="Calibri"/>
                        <a:cs typeface="Arial" pitchFamily="34" charset="0"/>
                      </a:endParaRPr>
                    </a:p>
                  </a:txBody>
                  <a:tcPr marL="66675" marR="66675" marT="66675" marB="6667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latin typeface="Arial" pitchFamily="34" charset="0"/>
                          <a:ea typeface="Calibri"/>
                          <a:cs typeface="Arial" pitchFamily="34" charset="0"/>
                        </a:rPr>
                        <a:t>were</a:t>
                      </a:r>
                    </a:p>
                    <a:p>
                      <a:pPr>
                        <a:lnSpc>
                          <a:spcPct val="100000"/>
                        </a:lnSpc>
                        <a:spcAft>
                          <a:spcPts val="0"/>
                        </a:spcAft>
                      </a:pP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not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playing</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tennis.</a:t>
                      </a:r>
                      <a:endParaRPr lang="es-MX" sz="1600" dirty="0">
                        <a:latin typeface="Arial" pitchFamily="34" charset="0"/>
                        <a:ea typeface="Calibri"/>
                        <a:cs typeface="Arial" pitchFamily="34" charset="0"/>
                      </a:endParaRPr>
                    </a:p>
                  </a:txBody>
                  <a:tcPr marL="66675" marR="66675" marT="66675" marB="66675" anchor="ctr"/>
                </a:tc>
              </a:tr>
              <a:tr h="531059">
                <a:tc rowSpan="3">
                  <a:txBody>
                    <a:bodyPr/>
                    <a:lstStyle/>
                    <a:p>
                      <a:pPr>
                        <a:lnSpc>
                          <a:spcPct val="100000"/>
                        </a:lnSpc>
                        <a:spcAft>
                          <a:spcPts val="0"/>
                        </a:spcAft>
                      </a:pPr>
                      <a:r>
                        <a:rPr lang="es-MX" sz="1600" b="1" dirty="0">
                          <a:latin typeface="Arial" pitchFamily="34" charset="0"/>
                          <a:ea typeface="Times New Roman"/>
                          <a:cs typeface="Arial" pitchFamily="34" charset="0"/>
                        </a:rPr>
                        <a:t>Yes/no</a:t>
                      </a:r>
                      <a:endParaRPr lang="es-MX" sz="1600" dirty="0">
                        <a:latin typeface="Arial" pitchFamily="34" charset="0"/>
                        <a:ea typeface="Calibri"/>
                        <a:cs typeface="Arial" pitchFamily="34" charset="0"/>
                      </a:endParaRPr>
                    </a:p>
                    <a:p>
                      <a:pPr algn="ctr">
                        <a:lnSpc>
                          <a:spcPct val="100000"/>
                        </a:lnSpc>
                        <a:spcAft>
                          <a:spcPts val="0"/>
                        </a:spcAft>
                      </a:pPr>
                      <a:r>
                        <a:rPr lang="en-US" sz="1600" b="1" dirty="0">
                          <a:latin typeface="Arial" pitchFamily="34" charset="0"/>
                          <a:ea typeface="Times New Roman"/>
                          <a:cs typeface="Arial" pitchFamily="34" charset="0"/>
                        </a:rPr>
                        <a:t>questions</a:t>
                      </a:r>
                      <a:endParaRPr lang="es-MX" sz="1600" dirty="0">
                        <a:latin typeface="Arial" pitchFamily="34" charset="0"/>
                        <a:ea typeface="Calibri"/>
                        <a:cs typeface="Arial" pitchFamily="34" charset="0"/>
                      </a:endParaRPr>
                    </a:p>
                  </a:txBody>
                  <a:tcPr marL="66675" marR="66675" marT="66675" marB="6667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latin typeface="Arial" pitchFamily="34" charset="0"/>
                          <a:ea typeface="Calibri"/>
                          <a:cs typeface="Arial" pitchFamily="34" charset="0"/>
                        </a:rPr>
                        <a:t>was</a:t>
                      </a:r>
                    </a:p>
                    <a:p>
                      <a:pPr>
                        <a:lnSpc>
                          <a:spcPct val="100000"/>
                        </a:lnSpc>
                        <a:spcAft>
                          <a:spcPts val="0"/>
                        </a:spcAft>
                      </a:pP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he</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pPr>
                      <a:endParaRPr lang="es-MX" sz="1600" dirty="0">
                        <a:latin typeface="Arial" pitchFamily="34" charset="0"/>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watching</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smtClean="0">
                          <a:latin typeface="Arial" pitchFamily="34" charset="0"/>
                          <a:ea typeface="Times New Roman"/>
                          <a:cs typeface="Arial" pitchFamily="34" charset="0"/>
                        </a:rPr>
                        <a:t>TV?</a:t>
                      </a:r>
                      <a:endParaRPr lang="es-MX" sz="1600" dirty="0">
                        <a:latin typeface="Arial" pitchFamily="34" charset="0"/>
                        <a:ea typeface="Calibri"/>
                        <a:cs typeface="Arial" pitchFamily="34" charset="0"/>
                      </a:endParaRPr>
                    </a:p>
                  </a:txBody>
                  <a:tcPr marL="66675" marR="66675" marT="66675" marB="66675" anchor="ctr"/>
                </a:tc>
              </a:tr>
              <a:tr h="531059">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latin typeface="Arial" pitchFamily="34" charset="0"/>
                          <a:ea typeface="Calibri"/>
                          <a:cs typeface="Arial" pitchFamily="34" charset="0"/>
                        </a:rPr>
                        <a:t>were</a:t>
                      </a:r>
                    </a:p>
                    <a:p>
                      <a:pPr>
                        <a:lnSpc>
                          <a:spcPct val="100000"/>
                        </a:lnSpc>
                        <a:spcAft>
                          <a:spcPts val="0"/>
                        </a:spcAft>
                      </a:pP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err="1">
                          <a:latin typeface="Arial" pitchFamily="34" charset="0"/>
                          <a:ea typeface="Times New Roman"/>
                          <a:cs typeface="Arial" pitchFamily="34" charset="0"/>
                        </a:rPr>
                        <a:t>we</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pPr>
                      <a:endParaRPr lang="es-MX" sz="1600" dirty="0">
                        <a:latin typeface="Arial" pitchFamily="34" charset="0"/>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staying</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 ?</a:t>
                      </a:r>
                      <a:endParaRPr lang="es-MX" sz="1600" dirty="0">
                        <a:latin typeface="Arial" pitchFamily="34" charset="0"/>
                        <a:ea typeface="Calibri"/>
                        <a:cs typeface="Arial" pitchFamily="34" charset="0"/>
                      </a:endParaRPr>
                    </a:p>
                  </a:txBody>
                  <a:tcPr marL="66675" marR="66675" marT="66675" marB="66675" anchor="ctr"/>
                </a:tc>
              </a:tr>
              <a:tr h="531059">
                <a:tc vMerge="1">
                  <a:txBody>
                    <a:bodyPr/>
                    <a:lstStyle/>
                    <a:p>
                      <a:endParaRPr lang="es-MX"/>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err="1" smtClean="0">
                          <a:latin typeface="Arial" pitchFamily="34" charset="0"/>
                          <a:ea typeface="Calibri"/>
                          <a:cs typeface="Arial" pitchFamily="34" charset="0"/>
                        </a:rPr>
                        <a:t>were</a:t>
                      </a:r>
                      <a:endParaRPr lang="es-MX" sz="1600" dirty="0" smtClean="0">
                        <a:latin typeface="Arial" pitchFamily="34" charset="0"/>
                        <a:ea typeface="Calibri"/>
                        <a:cs typeface="Arial" pitchFamily="34" charset="0"/>
                      </a:endParaRPr>
                    </a:p>
                    <a:p>
                      <a:pPr>
                        <a:lnSpc>
                          <a:spcPct val="100000"/>
                        </a:lnSpc>
                        <a:spcAft>
                          <a:spcPts val="0"/>
                        </a:spcAft>
                      </a:pP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err="1">
                          <a:latin typeface="Arial" pitchFamily="34" charset="0"/>
                          <a:ea typeface="Times New Roman"/>
                          <a:cs typeface="Arial" pitchFamily="34" charset="0"/>
                        </a:rPr>
                        <a:t>they</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pPr>
                      <a:endParaRPr lang="es-MX" sz="1600" dirty="0">
                        <a:latin typeface="Arial" pitchFamily="34" charset="0"/>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eating</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00000"/>
                        </a:lnSpc>
                        <a:spcAft>
                          <a:spcPts val="0"/>
                        </a:spcAft>
                      </a:pPr>
                      <a:r>
                        <a:rPr lang="es-MX" sz="1600" dirty="0">
                          <a:latin typeface="Arial" pitchFamily="34" charset="0"/>
                          <a:ea typeface="Times New Roman"/>
                          <a:cs typeface="Arial" pitchFamily="34" charset="0"/>
                        </a:rPr>
                        <a:t>apples?</a:t>
                      </a:r>
                      <a:endParaRPr lang="es-MX" sz="1600" dirty="0">
                        <a:latin typeface="Arial" pitchFamily="34" charset="0"/>
                        <a:ea typeface="Calibri"/>
                        <a:cs typeface="Arial" pitchFamily="34" charset="0"/>
                      </a:endParaRPr>
                    </a:p>
                  </a:txBody>
                  <a:tcPr marL="66675" marR="66675" marT="66675" marB="66675"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7632848" cy="6050144"/>
          </a:xfrm>
        </p:spPr>
        <p:txBody>
          <a:bodyPr>
            <a:normAutofit fontScale="77500" lnSpcReduction="20000"/>
          </a:bodyPr>
          <a:lstStyle/>
          <a:p>
            <a:r>
              <a:rPr lang="en-US" dirty="0" smtClean="0">
                <a:latin typeface="Arial" pitchFamily="34" charset="0"/>
                <a:cs typeface="Arial" pitchFamily="34" charset="0"/>
              </a:rPr>
              <a:t>We use the past continuous to describe an action in progress at a particular time in the past.</a:t>
            </a:r>
            <a:endParaRPr lang="es-MX"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Examples: </a:t>
            </a:r>
            <a:endParaRPr lang="es-MX" dirty="0" smtClean="0">
              <a:latin typeface="Arial" pitchFamily="34" charset="0"/>
              <a:cs typeface="Arial" pitchFamily="34" charset="0"/>
            </a:endParaRPr>
          </a:p>
          <a:p>
            <a:pPr>
              <a:buNone/>
            </a:pPr>
            <a:r>
              <a:rPr lang="en-US" dirty="0" smtClean="0">
                <a:latin typeface="Arial" pitchFamily="34" charset="0"/>
                <a:cs typeface="Arial" pitchFamily="34" charset="0"/>
              </a:rPr>
              <a:t>They were doing homework when the bell rang.</a:t>
            </a:r>
            <a:endParaRPr lang="es-MX" dirty="0" smtClean="0">
              <a:latin typeface="Arial" pitchFamily="34" charset="0"/>
              <a:cs typeface="Arial" pitchFamily="34" charset="0"/>
            </a:endParaRPr>
          </a:p>
          <a:p>
            <a:pPr>
              <a:buNone/>
            </a:pPr>
            <a:r>
              <a:rPr lang="en-US" dirty="0" smtClean="0">
                <a:latin typeface="Arial" pitchFamily="34" charset="0"/>
                <a:cs typeface="Arial" pitchFamily="34" charset="0"/>
              </a:rPr>
              <a:t>They were not doing homework when the bell rang.</a:t>
            </a:r>
            <a:endParaRPr lang="es-MX" dirty="0" smtClean="0">
              <a:latin typeface="Arial" pitchFamily="34" charset="0"/>
              <a:cs typeface="Arial" pitchFamily="34" charset="0"/>
            </a:endParaRPr>
          </a:p>
          <a:p>
            <a:pPr>
              <a:buNone/>
            </a:pPr>
            <a:r>
              <a:rPr lang="en-US" dirty="0" smtClean="0">
                <a:latin typeface="Arial" pitchFamily="34" charset="0"/>
                <a:cs typeface="Arial" pitchFamily="34" charset="0"/>
              </a:rPr>
              <a:t>Were they doing homework when he the bell rang?</a:t>
            </a:r>
          </a:p>
          <a:p>
            <a:pPr>
              <a:buNone/>
            </a:pPr>
            <a:endParaRPr lang="es-MX" dirty="0" smtClean="0">
              <a:latin typeface="Arial" pitchFamily="34" charset="0"/>
              <a:cs typeface="Arial" pitchFamily="34" charset="0"/>
            </a:endParaRPr>
          </a:p>
          <a:p>
            <a:r>
              <a:rPr lang="en-US" dirty="0" smtClean="0">
                <a:latin typeface="Arial" pitchFamily="34" charset="0"/>
                <a:cs typeface="Arial" pitchFamily="34" charset="0"/>
              </a:rPr>
              <a:t>We use the past continuous to indicate that an action in the past was interrupted. The interruption is usually a shorter action in the Simple Past. </a:t>
            </a:r>
            <a:endParaRPr lang="es-MX" dirty="0" smtClean="0">
              <a:latin typeface="Arial" pitchFamily="34" charset="0"/>
              <a:cs typeface="Arial" pitchFamily="34" charset="0"/>
            </a:endParaRPr>
          </a:p>
          <a:p>
            <a:pPr>
              <a:buNone/>
            </a:pPr>
            <a:endParaRPr lang="es-MX" dirty="0" smtClean="0">
              <a:latin typeface="Arial" pitchFamily="34" charset="0"/>
              <a:cs typeface="Arial" pitchFamily="34" charset="0"/>
            </a:endParaRPr>
          </a:p>
          <a:p>
            <a:pPr>
              <a:buNone/>
            </a:pPr>
            <a:r>
              <a:rPr lang="es-MX" dirty="0" smtClean="0">
                <a:latin typeface="Arial" pitchFamily="34" charset="0"/>
                <a:cs typeface="Arial" pitchFamily="34" charset="0"/>
              </a:rPr>
              <a:t>Examples:</a:t>
            </a:r>
          </a:p>
          <a:p>
            <a:pPr>
              <a:buNone/>
            </a:pPr>
            <a:r>
              <a:rPr lang="en-US" dirty="0" smtClean="0">
                <a:latin typeface="Arial" pitchFamily="34" charset="0"/>
                <a:cs typeface="Arial" pitchFamily="34" charset="0"/>
              </a:rPr>
              <a:t>While I was watching TV, I got a phone call.</a:t>
            </a:r>
            <a:endParaRPr lang="es-MX" dirty="0" smtClean="0">
              <a:latin typeface="Arial" pitchFamily="34" charset="0"/>
              <a:cs typeface="Arial" pitchFamily="34" charset="0"/>
            </a:endParaRPr>
          </a:p>
          <a:p>
            <a:pPr>
              <a:buNone/>
            </a:pPr>
            <a:r>
              <a:rPr lang="en-US" dirty="0" smtClean="0">
                <a:latin typeface="Arial" pitchFamily="34" charset="0"/>
                <a:cs typeface="Arial" pitchFamily="34" charset="0"/>
              </a:rPr>
              <a:t>He was waiting for me when I arrived.</a:t>
            </a:r>
            <a:endParaRPr lang="es-MX" dirty="0" smtClean="0">
              <a:latin typeface="Arial" pitchFamily="34" charset="0"/>
              <a:cs typeface="Arial" pitchFamily="34" charset="0"/>
            </a:endParaRPr>
          </a:p>
          <a:p>
            <a:pPr>
              <a:buNone/>
            </a:pPr>
            <a:endParaRPr lang="es-MX" dirty="0">
              <a:latin typeface="Arial" pitchFamily="34" charset="0"/>
              <a:cs typeface="Arial" pitchFamily="34" charset="0"/>
            </a:endParaRPr>
          </a:p>
        </p:txBody>
      </p:sp>
      <p:sp>
        <p:nvSpPr>
          <p:cNvPr id="4098" name="AutoShape 2" descr="data:image/jpeg;base64,/9j/4AAQSkZJRgABAQAAAQABAAD/2wCEAAkGBhQSERQUEhQUFBQUFxgUFhgVFxQWFxYVFBQVFxcYFBUXHCYfGBkjGRQVHy8gIycpLCwsFR4xNTAqNSYrLCkBCQoKDgwOGg8PGikkHyQvLCwsKSwpKSksLCwpLCwsLC0sLCwpKSwpLCwsLCwsLCksLCksLSwsLCkpLCwpLCwsLP/AABEIAMIBAwMBIgACEQEDEQH/xAAcAAACAgMBAQAAAAAAAAAAAAADBAIFAAYHAQj/xABKEAACAQIDAwgGBwcCAgsBAAABAgMAEQQSITFBUQUGEyJhcYGRBzKhsdHwFCNCUmJywTOCkqKywuFD8SRTFRY0NURzg5Ozw9IX/8QAGwEAAgMBAQEAAAAAAAAAAAAAAgQAAQMFBgf/xAAvEQACAgEDAgIKAgMBAAAAAAAAAQIRAxIhMQRBUfAFEzJhcYGRobHRIsFC4fEU/9oADAMBAAIRAxEAPwDjS0RaEKIK9FExCrRVoKU1EtqYgrBZJF+TTMcQoa+Pz40ZOPv+dKagkAw8fZRHGzZS4m4edTU1umCw6UwhpZKYQ0xABjMdMx0rHTKGm4gMs8KaeSq7Cv21YJSuTktB0phKXSjpS0jRDCUzHSyUxHS0jVDcVNxUnEfZt7O+ksXzywcBtJiI833UJla/DLEGI8bUjlnGPLNUbJFTcdc9xHpOH/h8LK/4pisC94HWY+QqnxnPXHy6dNHh14YdOtb/AM2XMQe0AVz55ovjc0tI7HnCqWYhVG1mICjvY6CqPH+kvk+G4+kLK4+xhwZ2PcY7r5sK45icP0hzTM87fend5T/OSB5VILYWAsOAGnkKWbcia/A6DifTmiajAzmMb2kiRtSAPqxm48as+S/ThgJDaUT4c8ZI8yfxRFvaBXIMet43/K3sBP6VRGq9X7ytbPrDkbnFhsWubDTxTAC5yMCRf7y7V8QKsrV8exylWDqSrjYykqw7mWxHga3fm76Z8fhiBKwxUe8TaSW/DMov/EGoHhl2L1H0ZavLVp3NH0r4PHkRhjBOdBFLYFjp+zcHK+3ZfNpsrc6xe3JdkCKiRRCKiRVphJgrVlStXtFYVnxcKmtDFEVTXciKBFoyuePuoQQ1Na3iCMLKezy/zU1PHWgqaKtbxYIdKOhpdDRUbhr87zupmLBY0hoyuP8AbWgxxE7TYfO/fTsSADS3jTUGAycKMeAHbTkGFH2rnv2UNBe1xs302gpmMgaHcLCm4D57asEwi7tPnzqtwx19vCrOAm2p86Wyt+ISSCDCkbD5/PxoWL5QjgH1zrH+cgX/ACja3hVNzl5UfpUgR2jUo0khXRyMwRVDfYF7k212bKpY8Okd2AVSdrE9Yntdjc+dcTqOvcJOCV0bRgbDNzzjH7GKWY7jl6JP45LHyU0lNznxb3C9DAOKgzOPF7J/LUcLyTNKLpFIw45cqnud7KfOnv8AqpKtumeHD32dJICx/Ki6Nu0Db65k+qyz5f02NEkihxcTTft5ZZt9nc5B3RrZR5V7FCqDqqqDsAUeNq3fk3mGHAITEz9oRcNHx2zFXI7UY1suA9HjrqIsJCeLCTFONNzN0ZGtvtGlHJdwqZy3C4KST9lG8naisw8WAyjxNW2G5mYltWCRjeWa9vCMMPMiuqf9UwozT4mZwNyBIh3AoOk/no/J/NzBuSfo/SW+1PmmPgZix8qmra0iaTl0fNrDKQJcWrHZlRokueFiXY+FjrTw5LwKDrJHwvPn9hn0v3V2KKBVFlAUcFAA8hXpFCstdi9J8tzr1GG/Kw17iK1+tnxKdZx+Nx/O1auuwdw91MIo8NQNTNQNaIgJjrX1V6NeWnxXJeFmkJLlCjsdSzRO0ZYneTkv418qnaK+hvQhznw8nJ8OFEijEQ9JmjbRiGlkcMgPrrZhcjYdtL9QuAkdJNRNSqJpZBIhXtYayiDPjBaKtAD17mrvRkhUYz+JrxaEtTVtw1NaJlB1NEDePzxoccRO06dnzrTMTqOAtxpiCsFhY4r7fn9T7KciQbvd+lLKwNj5WNvKjqB269t/femo7AMaQnsPz2mmIxxpWPvPkN3hRos3YfMUxFgj0bUwj8NT87T+lJKo0zWJ+fOmY33Lu8h4j3D2UxEpj0UgHx3fPZtqyw1zxHv8Pu++qqBLWO0/OwbqtMM9BlWxEUvONAMTDbfC48pYz/catubHJj4VxO4bELi0h6Po0BaF36yxhS2itnUZ7gXVc1r6UnOeW+JwrD1bTJfj1VbTy9ldG5jp0h5PGnUiaS3bBEMP42M/sB3V47rU45pX52Q1HdI2DA80pH62JkK3/wBKFiLfnnsHY/kyDv21bYbk6DDaQwopOpyqMx4lm9Yk8Saenl+yvrH2DeTS806xaDVjr/vSKTk99zVIBipnOoJUnYN9uJprAxMi9Yk7ySdhoEMLt1tBfedvh2VjxKPtluK/ePCtHTWkhIfWSi/qrcge4mrACk40KiwtnbU/hHzpUvoz737v81nKn3IMtIBtIFJz8pqNnWN9g31GUIv7Q5mOvz2Uu0mYi1r/AGVHHdfsG2ihBcss4Dyvh8mJnX7s0g/nNaeBYW4aeVbzzpiy43FDhPJ/VetIcWJHAn3mt1wjMGagamaga0RALba9weJC2ubWN1OoI10II1B7RWNtoEY0Hn7TVS5288FnSebfpcx2FsGk+lxfcnJL2/BOOsD+fMK7hzT53Q8oQCWE2I0kja2eNvusPaDsI2V8lAEbNPG9bf6LuXHh5UwtmyiVxA/Bkl0CsNtw+Ujge+sMkFV1QSZ9P3rKjevawND4rFSBqAqQFyBXZTFgsa37BTSJbZsoQHhU1ftHiCKZjS5BYxHf/fWiqT2e2vMNhZHF1S4/hGnAtYE9l79lTkhdLZ0ZL7MwK37rjXwraGWD4ZTTCDXaB5/4osadg8z8KArHh7RRkc8PbTaZmMJH85mtTCm2+3cNfDbSkMpbZoOO3ypqMW762iyhmJb7dOzee8/oKciNJo1e/S9y+Z2eHGmIgvYsjOF2/wCT3CiQzltug4fHj3VWR7bnU8abhemFFUA2yPONbiBvuzBfCRHX32roHovN3w5+7FjU/ixWGf8AT21z3nDL/wAPfbkkibylUfrW7+jCU9Iig2OfEJe1/Wiwr/8A1tXjfSsNOd+9Lz9hvE7SOp4ghesBdj1R2k/N/Ch4bA2JZyGY+Q7qNHhrG5JY8Tu7gNBUGkZjZdAN518q5Kbql9Tc8x2L6NbgXO4bKQwsTXDFTc6i2y/bwp2SNF1c5mPH9BRGxQC3HgKOLpUlz3IDaPICSbsx1+ApmM6a0GJesCxu1tm4d1Tmkt2UD32LFMZyaGJZib7t1hRcJhAovtNYgZm12du0/CmSKKUpVpsh89c9oyOUMXf/AJrHzrRsSOu/5m9rGuh+kaO3KWI7ch81Nc9xg+sf83vAP61vHhGbFzUDUzUDWqICbbS8R0G3yNMPXqvceuD+Zf1yn31T2ZaIg1F2sLjQjUEbQRqCDu2VPy37Nm07OyhybD3Gje8dyH1zyBi2kwmGdySzwROxO0s0Skk+JNZXvI8GTDwJ92GNf4Y1H6VlIUMJbHx8DU4gbi2vdUFq2TlFVQKosdc3aSNB222XO9tNNK6ikrqxaiEODzEhiFAsGvqddwUasba8BvIuL2+CEaspRbkG4aWzHfsjHVG3fm2DUVSrLfgB5X8Np+eNM4TE2YbL9ptb9BTWOuZEo3PDcpFbXF77SpQanc7ILg9mlZLypZJQ0zo18o+sIQMoIKSQ5DFIL7Vlyta1r6Ma5OVECPDIFbpYur610LqQpYO2W18t9L9YMuoonPrkeXDx4aWXKTi48z2tfPESoa17k5HQkne5G6s881OWjsXwihElySQBck2AAA11AC6WB2W04aV7Idg4nXuGtKJjBwPz41NsSDuPuroxlFRqxdosojXv0sDQans2edVy3O06cKZj0reM7BY0GLesfAbP80xGaVQ0eG52bOPwpmDAY2jU7DCTt8t/z860tAuXcSePzsppGGzrDz89mymYyBozl1b4OcDT6u9rfdZW/Stn9GWItiEsdDMvlJhcYNO9oo/KtcnXPFIgN80bjYD6yEDZs2056O8QekiPE4R/EzxRE+C4lq8v6ZhWVPxX4GcT2O+ORbXZQo8QLXPVG6+l6KVuNaD02Y2UA22k7O4ca4CGBKTDtIxYbNgvw7Kf+jgW7KHLiiDZVvbbwHZQFhkZutcDada1dtb7Ihkr5Gz7Q3GopjCWFtRTk+FD2vurIMKE2VWuNb8kPHIU5idu40piMf8AdprGYPOOB3UCPk21r1cNFWyHF/Sb/wB4SHikfn0ak/1Cuc48fWN3g/yLXT/SzDlx9/vID4hY1/SuZcpD6w9y+636VtD2UA+RM1A1M1A1qiAnrFc29a/epP8Aaax6gB2r/J82oZclokPm2zwqeHw+d0T77KnH1nA2DvqC7B3Va808P0mPwabc2JgB7ulUn2A+VHLaD+BD6rJtoBoNB3VlB6SvaW0jFnx0g3cbe8V4GsNu069wsR7fdXqbdai973IvWubZ2LoOHtr491e5uw9nxtQI9dnjUkfQgG3+96JZXRZY8jhelRjszIzgn7AkCkabb3XyrpfpUwkbYdJ7npRiGgXbbolgj6vAWdSwH43O3bySM5WIB8b21GuvZf3V2WHJjuTwruqfSMjq5ueixMaLHIGUWJBVBbvYm1hVY5bp90/++feU+DlSmiqa6hza5i4LBgYvGzxzxpqun1JOtrKbtM3BdNRsO7meLmVpZGRcqM7sq/dVmJVdOAIHhXUx5dUnFLjuZNUeqaOhpZTRlNPRZmxqFcx7Bt7eyn0I4HyP6aVX4SSxIO+1qciGzQdvG++moMEcjkXu8SKZjkHH+Y/GkkOzbt4mmWfTbtIHgfm3jTEWCx6AhiN4JAubnad19tLcxMVlCNrdIC+hsb4eWKa1zs/7ORUvpQW288B86VDmUqmdIz6rSYiFhuyuJ1I7uuK4npqN6H8f6NcT5Po89m+vIogosKrOamLMmCw7MSW6JVe+3pEGR78eurULlPFy9LlU2C66b++vNY4Ob0oaLWWdU2lV799eYfGB9l/EEA91V+Dw5c5jqd5YX17L6AU7OrKpsx9nyKKUIrbuWZiJcxKKbfeb7o+NewZUFs9+83obIFBAFwLX/Ex2A/Cl8Vh5Ct1CjioFiatJPa6RQzJykL2VWf8ALsr36Vb1stzoFBub8DSeGwbhcx/hFxb401hcCq2fa1tvfwq5KESHJPS8hGLjJ+1EDp+cj+32Vy3lQfWfuj3vXWPTFriIWGoMYXxDTk/pXKeVh1x+X3MfjWkPZBfJXmoGpmoGtkUBl39x91RDabtn4iNnYTUpN/cfcaGouBfXvJ91C1b2LCitk9GsZblXB23SFvBI5GPsU1rTNxrf/QryV0uLkxB9XDJZe2ScMo8Agk8xRTqtJa5O6Z6yls9ZV6DSz5NWAkEgEhdpANh3m1hTPJeDEr5CbAgnZe9gTp29vfWxclc45Ij67gbguijsygjTxt2GmMVJh5SGsI5NoeOyG/4kHVPbpc8aNX33+xiaZioDFIynWx07RuNu0UNZPPv91X3KnJokItKhYdW5VlvwvbMOOottoUfM+U6h4j+83/5pWUJRlUVsFZu/onw4aCUQiEYnpVDNKivbDlbMADtBOh13nurpnJvNZFE8K2ijxcQUrGAY0kZHRniF/VvkIF9MgGlhXEuQuQ5oHaQWzAWXJOqEC99pZTw9tb9gee08cYGSDPqc0uIml63bljJOzZnGzStnj/jq7/O/xRLOcc5OW5cRNaQCMRfVJEvqQheqVQbtV1O0nwtWqa31uQ8PPPJLJ0mInnd5MkZGGizMSzk2zuEBNyc2/YSQC/L6KopFPQyGOXaPWMR7CrszDTfm/wAMwz6Ek4mbRzhTRlNG5Z5FlwkpimFmF7EXysBvUkbNnmNxBKymuhiyKauJm1QwtFQcCRS6NRkam4sBjSO33vMUwsrHQnTuFKI1HRqZgwGNxC2ypc3JMmK/Lio3/dlaJvcWoKNQ4pcuIY8Y0kG06xOV2eK0h6XjqwqXg/yg8XNHfOZ2LCR4hGIHRzM445cQBN/8jyr+6asoYGkudgOtzvrS+TeccAxCyRt06Mo6QQhpcsYLNHI2QEAqWfqtZiJGIBKWO+y8qDIskY6WNhfMhDAqdhUjQivLrZ1Hljaew1BDlUAUHGxMbZeIvfd20t/04LZsjZNl/wDFGHKaEEXIO7jrw40OiadtFkpJACqr1iNT323++iHFW2qw4m2gpWMdELkEs2iqNSe80ueUgxtIpA2W7e2iWPVxwQbxPKiBTY6nQdp7KSTlExxHORmt1Re7XOwWpPFYByQ1jYnS32V3bKJFyeiENZmYagEaE8aYWPGo+JDnvpQjbLhyykbQPBZCSfFq5dyuNVPYw9q/GuvelhZOihL63ZyOwXiGv8dcj5YX1D2sPPL8Kq7sF8lY1DNEahmjRQCbYe4+6ox7u4e6vZ9h7j7qxancsDiTrbgPaa7l6IOSjByeHYWbEOZe3IAET+l27nrhTtck9/ur6Z5MhEUEUY0EccafwIq/pUwrXKyyz6SspXpKynNBLPmRMYaZWY2vVYrUxBJfQn/ek4yTiAx6CW9+yncPKcosSLXqrgexpyCS1aPYiLKOdzYZrcaNhkIOpvbYOApCGa4pu31bW25W/pNC2Rm2cyzdmkOmcC27q7VHj6x7T2C22YbHEOLbK13k2ER3A02g9g2WHherhb3Xj2e7w2eFbqNbMruXnO3mqnKGEN+rKgLRuASQwUlb2FyL7tbgsNpBHAmQqSrKVZSVZTtVlJDA9xBr6X5PxCxwl5DlRFLuTuRVzMfAAnwr5t5R5QM88szaGWR5SDu6Ry1vAEDwoOktZGlwSXB4poymllNGiBJAAJJIAA2kk2AHeSBXYUqMqGUajI1baOaeFwcBflCQtLJGTFDCxD3NwrAbwG+09l0IsTWvYHm/iJYHnSMtFGCWYFRoou7KpIZlXW5ANrHgbXj6qDvsl3fBHBoEjV7LcMjgE5bggbSjgXsN5BVTbfY0FWpiN9lOZMcc0Hjl3M06dhMJjo1v0Totzc5GVTc7SQCDfv4U7BjHUEIzqCSTkeRQSdpORhcnedta9hIFdQMmchynqhgtpWzZjbSyZT29u40XJiH/AEwpAFzly9Y3uqmwuBpqNNa8XXYaNnXnJiVFhPOAN3Tz28i9Hi544pWzCeW47Ub+pDWq/wDRdvVZ17pJB7L2rw4WUbJZPHI3vWpRdm7p6QsYGzdOxOzWPDfpFf20x/8A0nFEEO0Tg7mi/VGU1z684+0D3xj+0ivPpk42pGfCRfjVV3JZ07D+lfEooXJhzb8Eq6f+41Nj0xSW1w0RPZM692nRNXJzyq42xeUg/uUVh5XG+OQd2Q+5qmmLJbNl51c8MVjZB0ogSFQQqR52IvJG9y7AXP1SjYBYnS+tapyuOqv5v7T8KMeVU3hx3o36A1X8q8poQAMxN7+qRoFb71uNaLTFE5FGoTtQunZvVFhxOp+FZ9G4kk9tGpXwQFLMCDa591CY8fbTMkF9ALk6ADUknQAcTWy8g+jmecgzA4ePb1h9YexYzqO9rdxqaJSdLdlmscnYFppo4lveR1QfvMBs7BrX0j0nDZurV+b/ADPw2DOaJSZLEdJIcz2O0LoAvDQXtper7pK6HT9PKCbkC5DXSVlK9JWU1oKs+aqmtQqQNedxOmaMYE1yKdScVWCjwNT8XaA4Ljk6cC4IvfZTswIR8p+y2nDqmqbDDrDXKauMpB11v7QdtVJFG+4Vr6jW+o7Sdnvq35Mhu4Ua239u+1a3zfmzQRE7cgU/mTqH2qa3PmxCCw3D3dtbSl/Gy+5R+lvnKIcOuCjP1kwV5bfZhB6qntd12fdQ/eFchBrauXub2MxmJkxPRgidukS0kTERPbohkVy+kWTQKTpsvUsN6OncgJicO1iyyZemzRugBymNkDMdRuBF9QKrBOEFvy9ymmxHm5zTxGNz9AEOT77qmY/dXNtPs1FyLirHmdyGxxJaVSow7dYMCCJQdFIO8aseGVeIqqWPE4OUrEz30IaMMysG9Vh1dhsRqAdCNLadI5N5TkxESPKhSQ6MCCDcaX11sQBbstTcXKT528+WRJCHKnN5cRip8ViZMkAAY31yxxRqtr6X0Q2UcbXO+pxvOWbGgYXCRdHBovRpYswGzppPVAFgcosun2rA10ODklHiPTW6NQZHLeqFTrFm7Ba/hWs4XncrsVwypDGtgAqKZMpBNmZwUV7AnKF0tbM1iaXcoqWlK64XYKrNK5S5Nkw8rRSgB1Ck2IYWdVdSCPwsKGjVsvpKwsKTwPDe88IklzMzEuHZc5LEm7ZTv+x21U83MeYTNKmXpEVI4rgFhJOz9ZL+qQsJF/xkXF9ejDq2sCyPnj53Rg4XKgz8wMQfrGwcoJI11ViTrcBXBI2XO7frcUg+AKsVLzIymzKXJIPArICR41s3JvPDFRlG6RnzMFbNJI0TBtBmDiy63N0BBCNa+tbJz0wS4rBjFqMskVlcG5ayyCN0b8hYtf8ACdSFFIRzReRLNCDTfKVM0lCls2c3XCvumP70cZ/pymvehmG+Fh/6iH+4URHoyPXafovpZdmvg3/di/rZIXKzD/RzDikqH2MFNIDAZdseKUfkDAW/EgYjvver6OWnYcRS2T0Jj/xk/t/otZmatPiEY6Sqm6zhl47AWQ317dg2V6+D+rax6Qm5GUE7houpPHfvrcr5xYjMDuOo9u2gPzWw7f6MQP4AUPmlqQn6KlHiS/H7NFlTNLl6JnRY8u1iQoI0A3iwsO+ocqYUCJrfhHm6j9a3KbmnHuaZPyysw8nzClZuZquLGeXKbaWhvoQRqEG8Csf/AAZknsn8GHriaIQFFtnD531d8lczcRPYlehjP2pB1rfhi2nxsK3Lkbm5Bhusi3ffI5zP4HYvgBVwHpjH0D5yP5L9+fiU8ngI8hc2YMLYouaTfI+r67cu5B2DxvV0HpYPUg9PxxRgqigNVjAevc9Lh69z1NJdjGesoGevKmklnz4or3LXi1KvNY4pxN2YFo8b20Iteho1ONFnHbTMUgWWOCiVwARftp4LlGVtm41XckQG5udlWM7WOuw1TKL/AJs4i2aPtzqex9o8GVj++K3TCYhhh8UyaZMPMV45xC5BHdYVzjk+XLJGQdCch7mtb+ZVHjXSOb0inMjE5JFKHudSGt22aie+NoiNfwRBjTLsCqB3AACiLfOWudQm3iuYD2BR+6K1ccpy4TNE8TN0bNFmWxVjHdcw1uAQhOopeTnZLKAqRattGa2m0jML7QDrpvplZIPh/Zmhecqc6WwywrEsbyMJCQ6l7Rl06IhVYa3WS3AFtNaQh53cpNIuUXNxZBh0ysSbAEBAxuSB619RY3pWDNe7nLIWtIGDrt6ykEH7K3t+U9tWeDlJzo/7RL2AAGbKTmU20J1uCLaNsFiKDTzX9/sFlhyjz9xeIiWGSBYI3tJlSOZTiFXo3XrMSzIS2xNtrX1quw2CzZZE6pGZWBBDDS6EgC+9XtYnrDw2zFTriuR52brNCrYhTYEiWMs+YAiwLFZL7dJCDpWlREiFyrWlRgytctdTYa3sSNoOg3bL0the7XD8+P0CNi9ISBsDyfL9o9Kmm9Csbjdra2n5jWl8nX6ZbH7pOy5KSJly3+19Yx8K2PnpiW+iYFDYKOmcCx0zLhnC32WUSZR2AVrnI+K6OeJyCwWRSQL3Kk5WAA1JKswA4kU9hTl08vi39GZPaZZ4dmdogSVIs2bMJBwUFQgyAMSLMx1JtW8cnYwHk3HxvYgxTyqRexMMJV1K7QVPRnS97k7q55yVLIrIpW+WTrZUbNfMS2ey7yNCNNANN28ckyAw4vKQyrHM7AaetgJ0e66EXMUepHGufklWM1NLD60VZKSgvZQNTYDyA1p2JQN4J7fhXs4T2EKGIrnu4mmogBvv3/DZSyP2jz/zRlf8XuNa6rKotIcR86+6mo5r/OyqdD4d2lEGPtov+P8ANZSxXwXdFtO2lr6n3VENSEeJvtphZKz9XpJY0HqQelw9e9JQOJdjQepB6VRifVHnoPjRlw1z1mJ4gdUf5oGkuS7CdKOI86ksl9lFjRBsQeQPtNSOHQ7h4VlqQQHPWUT6GOJ8z8a9qaokPnwUUgWB86GRYmpA15XDwNMYjhG+nFAGyk43o4N6aXiCWmBQk3Bp/Epp3VWYdypUjZvq1lva4q2ULCY2sNu7vGo9oFdC5Nn6qlTe4Frb7gGueo2tu3St35pyj6PE+0LGo8QMv6Grg9y2Nct8mriA2bqsbHMBqHXY/fs/hFaRDiTGOjcKGjc5SB6rowsARrlzCRe1T2CuiYxtLgWAtm8bXHeAb1qE/I0ss0hDRoGa4JYEkZtuUag2N/AjTQkuGmiITnxfSdZb2LggSWI6rMGDsdqkSNsvtbdSrY0h1dSSxNsozNaxAN3GpGVgP3uwVsXJnMyFCHnlvsJ1EaaAEjMSOrcG+y4I2a3tl5zYHB2jwaRzS2vaMjo1sFW8k+v4dEzE9hN6GeWS2LPXwcsPJ8kUihZseyhI7EssJyPPJIq6rYdQ3tqwva9Vh5ssubIFUFj9X0wMZtfLIqgNkbjc5hfRtLEa8sO0jyyNnlktma1uqvqoi/YjW+ijvNzrU5OVyd9THg7ye7CHecnJ6TRYZJGMSwhlzoscoLOsEYzgSAjqwIM1lBJ3XC1X8kcktEjj6Ph58jF+maSSMmN0ygRMjCRCCj6ZdrakZRdHF8vWVlfrKwKkdhFqJyPynZ40LqokDqS+wXhLG+hPWaKNTbUg230WSOnHpT2KpXY1Lg+kU2ToTESrRKqIVICyLYWIYOoYC+9BcaEVac3sCsmHxESMscojJVlsEMUiOrMwY9VCoJO5lWxuQhB8Oemjmn6zIixQxsYzEHWHpekZYzr0a9MFF9SQx3V7zAiUYXEs8QJRM6ZlF7xxoInUkdVsoAzDZYmlsivG2Ec8ws+itbao07wDTaYpd+ngaQE2bXjr4nWiq1erxydKxFljHilv6w8T8amuLFzbXhbZbv3a3qvV6Kr0xGQLHDOTt8hs8eNTV6UV6IJKYjIBodSWmI8Taq6Mk7B4n4U5DCBqbk8fhROmRIsYZC2z2/D42pmKMcbkcT4eHl51WxzEaXHu8hamY8Sd49ot8aWnF9g0Wats0+FFV7byar48X2Edlj7xpRQ54i3YNfnwpZwDTHC3yKwyAfJ3d20/OlKq99mzjx+PzqdlEQ2+Pzu7KBxIGzN2eLN/bpXlBbGKDYkXrKmh+Bdo4Papqa8U17avJY41/JDTCxtupuJPPypKOSxvTYfML76ZTXAI9g5wLg6g/OlOwYg791V8EFvW9lWnR3FxwtVsgRAGOyxrZOZD/wDCRk7BmPfZ2yj2itbw0e+9bJzTFsLEt/sg+ev61Ie18v0UbBLEssTo+qMCrA7SGHWPeb37NKpcPzEVQR087WNtZXFuyy2q8hAAzdv9PWPtCL51kcjDZtbXz0XzJv4itHFPcoq+T+auGVwWiWQ32yZpPY5IoPpVh6CTCzIAqPC0OVQAF6KTPoBoAenH8NXRbr6cfdUfSvyd0nJccv8AyJkY9iSAxn+Yx0MlGEosNHOY+V9Na8flUn1bmqJptgG7b29mu750rGlJ2m/u8qatPhEch6fFXOpHnrfu49lHwHK7xSCRQhIDKA6I62YWN1YEX2a7rDXberU0QNRqOr2gXIvDznnaQPJI7WGXKCIgFO5OjUBN32TsFwbCz455yLh3w8SLHHInRuS0jyFMoUqHJCqCAQbIDZiO2tYVqIGol0+N8oDUxkPRFalVaiK1PxkZjStRFalQ1FVq3jIEYEmthqfnbTcUNiCesfd3ClMGBlufta+3SmFY7i38p2d+tbKQNDkbG27x0+NSRQPsjz/SlVlPb/Cf0NTWY8R4qw95rRSINj94X/FRBft9h9pBpUMezyPxrI5id4txA29171omUPrORp7tT+g/SjJJx8vjx7tlIobV5JjANBqeHxO6ppT4JwXAxVtSbUNuUb7NBx3nu4VSmUnVjfs3DwqYmqeoRTmWglr2q36RWVPVFWcvlHWPea8Fe1lfPMXJ0mRNFw/rDvrKyix+0UzZMCOrRovWrKynHwD2GoBs76sebn7LD/l+Ne1lSHtefcCu5u/KCjJs+SRTCINdBt/QVlZWnYoQxHr1c88VvyLir/8AKB8RLGRWVlZdR7KNInzuKmKyspxAE1qYrKytYlBBU1rKytkCEWiLWVlbIEItEFZWVsgWM4H1B4+80ZToO8+817WUxHgoIpog9Ydx/trKytEUEfYe4+6sw+wdw91ZWVoij3FNZDagRDQVlZWseAHyEFSFZWVqgSVZWVlEQ//Z"/>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4100" name="AutoShape 4" descr="data:image/jpeg;base64,/9j/4AAQSkZJRgABAQAAAQABAAD/2wCEAAkGBhQSERQUEhQUFBQUFxgUFhgVFxQWFxYVFBQVFxcYFBUXHCYfGBkjGRQVHy8gIycpLCwsFR4xNTAqNSYrLCkBCQoKDgwOGg8PGikkHyQvLCwsKSwpKSksLCwpLCwsLC0sLCwpKSwpLCwsLCwsLCksLCksLSwsLCkpLCwpLCwsLP/AABEIAMIBAwMBIgACEQEDEQH/xAAcAAACAgMBAQAAAAAAAAAAAAADBAIFAAYHAQj/xABKEAACAQIDAwgGBwcCAgsBAAABAgMAEQQSITFBUQUGEyJhcYGRBzKhsdHwFCNCUmJywTOCkqKywuFD8SRTFRY0NURzg5Ozw9IX/8QAGwEAAgMBAQEAAAAAAAAAAAAAAgQAAQMFBgf/xAAvEQACAgEDAgIKAgMBAAAAAAAAAQIRAxIhMQRBUfAFEzJhcYGRobHRIsFC4fEU/9oADAMBAAIRAxEAPwDjS0RaEKIK9FExCrRVoKU1EtqYgrBZJF+TTMcQoa+Pz40ZOPv+dKagkAw8fZRHGzZS4m4edTU1umCw6UwhpZKYQ0xABjMdMx0rHTKGm4gMs8KaeSq7Cv21YJSuTktB0phKXSjpS0jRDCUzHSyUxHS0jVDcVNxUnEfZt7O+ksXzywcBtJiI833UJla/DLEGI8bUjlnGPLNUbJFTcdc9xHpOH/h8LK/4pisC94HWY+QqnxnPXHy6dNHh14YdOtb/AM2XMQe0AVz55ovjc0tI7HnCqWYhVG1mICjvY6CqPH+kvk+G4+kLK4+xhwZ2PcY7r5sK45icP0hzTM87fend5T/OSB5VILYWAsOAGnkKWbcia/A6DifTmiajAzmMb2kiRtSAPqxm48as+S/ThgJDaUT4c8ZI8yfxRFvaBXIMet43/K3sBP6VRGq9X7ytbPrDkbnFhsWubDTxTAC5yMCRf7y7V8QKsrV8exylWDqSrjYykqw7mWxHga3fm76Z8fhiBKwxUe8TaSW/DMov/EGoHhl2L1H0ZavLVp3NH0r4PHkRhjBOdBFLYFjp+zcHK+3ZfNpsrc6xe3JdkCKiRRCKiRVphJgrVlStXtFYVnxcKmtDFEVTXciKBFoyuePuoQQ1Na3iCMLKezy/zU1PHWgqaKtbxYIdKOhpdDRUbhr87zupmLBY0hoyuP8AbWgxxE7TYfO/fTsSADS3jTUGAycKMeAHbTkGFH2rnv2UNBe1xs302gpmMgaHcLCm4D57asEwi7tPnzqtwx19vCrOAm2p86Wyt+ISSCDCkbD5/PxoWL5QjgH1zrH+cgX/ACja3hVNzl5UfpUgR2jUo0khXRyMwRVDfYF7k212bKpY8Okd2AVSdrE9Yntdjc+dcTqOvcJOCV0bRgbDNzzjH7GKWY7jl6JP45LHyU0lNznxb3C9DAOKgzOPF7J/LUcLyTNKLpFIw45cqnud7KfOnv8AqpKtumeHD32dJICx/Ki6Nu0Db65k+qyz5f02NEkihxcTTft5ZZt9nc5B3RrZR5V7FCqDqqqDsAUeNq3fk3mGHAITEz9oRcNHx2zFXI7UY1suA9HjrqIsJCeLCTFONNzN0ZGtvtGlHJdwqZy3C4KST9lG8naisw8WAyjxNW2G5mYltWCRjeWa9vCMMPMiuqf9UwozT4mZwNyBIh3AoOk/no/J/NzBuSfo/SW+1PmmPgZix8qmra0iaTl0fNrDKQJcWrHZlRokueFiXY+FjrTw5LwKDrJHwvPn9hn0v3V2KKBVFlAUcFAA8hXpFCstdi9J8tzr1GG/Kw17iK1+tnxKdZx+Nx/O1auuwdw91MIo8NQNTNQNaIgJjrX1V6NeWnxXJeFmkJLlCjsdSzRO0ZYneTkv418qnaK+hvQhznw8nJ8OFEijEQ9JmjbRiGlkcMgPrrZhcjYdtL9QuAkdJNRNSqJpZBIhXtYayiDPjBaKtAD17mrvRkhUYz+JrxaEtTVtw1NaJlB1NEDePzxoccRO06dnzrTMTqOAtxpiCsFhY4r7fn9T7KciQbvd+lLKwNj5WNvKjqB269t/femo7AMaQnsPz2mmIxxpWPvPkN3hRos3YfMUxFgj0bUwj8NT87T+lJKo0zWJ+fOmY33Lu8h4j3D2UxEpj0UgHx3fPZtqyw1zxHv8Pu++qqBLWO0/OwbqtMM9BlWxEUvONAMTDbfC48pYz/catubHJj4VxO4bELi0h6Po0BaF36yxhS2itnUZ7gXVc1r6UnOeW+JwrD1bTJfj1VbTy9ldG5jp0h5PGnUiaS3bBEMP42M/sB3V47rU45pX52Q1HdI2DA80pH62JkK3/wBKFiLfnnsHY/kyDv21bYbk6DDaQwopOpyqMx4lm9Yk8Saenl+yvrH2DeTS806xaDVjr/vSKTk99zVIBipnOoJUnYN9uJprAxMi9Yk7ySdhoEMLt1tBfedvh2VjxKPtluK/ePCtHTWkhIfWSi/qrcge4mrACk40KiwtnbU/hHzpUvoz737v81nKn3IMtIBtIFJz8pqNnWN9g31GUIv7Q5mOvz2Uu0mYi1r/AGVHHdfsG2ihBcss4Dyvh8mJnX7s0g/nNaeBYW4aeVbzzpiy43FDhPJ/VetIcWJHAn3mt1wjMGagamaga0RALba9weJC2ubWN1OoI10II1B7RWNtoEY0Hn7TVS5288FnSebfpcx2FsGk+lxfcnJL2/BOOsD+fMK7hzT53Q8oQCWE2I0kja2eNvusPaDsI2V8lAEbNPG9bf6LuXHh5UwtmyiVxA/Bkl0CsNtw+Ujge+sMkFV1QSZ9P3rKjevawND4rFSBqAqQFyBXZTFgsa37BTSJbZsoQHhU1ftHiCKZjS5BYxHf/fWiqT2e2vMNhZHF1S4/hGnAtYE9l79lTkhdLZ0ZL7MwK37rjXwraGWD4ZTTCDXaB5/4osadg8z8KArHh7RRkc8PbTaZmMJH85mtTCm2+3cNfDbSkMpbZoOO3ypqMW762iyhmJb7dOzee8/oKciNJo1e/S9y+Z2eHGmIgvYsjOF2/wCT3CiQzltug4fHj3VWR7bnU8abhemFFUA2yPONbiBvuzBfCRHX32roHovN3w5+7FjU/ixWGf8AT21z3nDL/wAPfbkkibylUfrW7+jCU9Iig2OfEJe1/Wiwr/8A1tXjfSsNOd+9Lz9hvE7SOp4ghesBdj1R2k/N/Ch4bA2JZyGY+Q7qNHhrG5JY8Tu7gNBUGkZjZdAN518q5Kbql9Tc8x2L6NbgXO4bKQwsTXDFTc6i2y/bwp2SNF1c5mPH9BRGxQC3HgKOLpUlz3IDaPICSbsx1+ApmM6a0GJesCxu1tm4d1Tmkt2UD32LFMZyaGJZib7t1hRcJhAovtNYgZm12du0/CmSKKUpVpsh89c9oyOUMXf/AJrHzrRsSOu/5m9rGuh+kaO3KWI7ch81Nc9xg+sf83vAP61vHhGbFzUDUzUDWqICbbS8R0G3yNMPXqvceuD+Zf1yn31T2ZaIg1F2sLjQjUEbQRqCDu2VPy37Nm07OyhybD3Gje8dyH1zyBi2kwmGdySzwROxO0s0Skk+JNZXvI8GTDwJ92GNf4Y1H6VlIUMJbHx8DU4gbi2vdUFq2TlFVQKosdc3aSNB222XO9tNNK6ikrqxaiEODzEhiFAsGvqddwUasba8BvIuL2+CEaspRbkG4aWzHfsjHVG3fm2DUVSrLfgB5X8Np+eNM4TE2YbL9ptb9BTWOuZEo3PDcpFbXF77SpQanc7ILg9mlZLypZJQ0zo18o+sIQMoIKSQ5DFIL7Vlyta1r6Ma5OVECPDIFbpYur610LqQpYO2W18t9L9YMuoonPrkeXDx4aWXKTi48z2tfPESoa17k5HQkne5G6s881OWjsXwihElySQBck2AAA11AC6WB2W04aV7Idg4nXuGtKJjBwPz41NsSDuPuroxlFRqxdosojXv0sDQans2edVy3O06cKZj0reM7BY0GLesfAbP80xGaVQ0eG52bOPwpmDAY2jU7DCTt8t/z860tAuXcSePzsppGGzrDz89mymYyBozl1b4OcDT6u9rfdZW/Stn9GWItiEsdDMvlJhcYNO9oo/KtcnXPFIgN80bjYD6yEDZs2056O8QekiPE4R/EzxRE+C4lq8v6ZhWVPxX4GcT2O+ORbXZQo8QLXPVG6+l6KVuNaD02Y2UA22k7O4ca4CGBKTDtIxYbNgvw7Kf+jgW7KHLiiDZVvbbwHZQFhkZutcDada1dtb7Ihkr5Gz7Q3GopjCWFtRTk+FD2vurIMKE2VWuNb8kPHIU5idu40piMf8AdprGYPOOB3UCPk21r1cNFWyHF/Sb/wB4SHikfn0ak/1Cuc48fWN3g/yLXT/SzDlx9/vID4hY1/SuZcpD6w9y+636VtD2UA+RM1A1M1A1qiAnrFc29a/epP8Aaax6gB2r/J82oZclokPm2zwqeHw+d0T77KnH1nA2DvqC7B3Va808P0mPwabc2JgB7ulUn2A+VHLaD+BD6rJtoBoNB3VlB6SvaW0jFnx0g3cbe8V4GsNu069wsR7fdXqbdai973IvWubZ2LoOHtr491e5uw9nxtQI9dnjUkfQgG3+96JZXRZY8jhelRjszIzgn7AkCkabb3XyrpfpUwkbYdJ7npRiGgXbbolgj6vAWdSwH43O3bySM5WIB8b21GuvZf3V2WHJjuTwruqfSMjq5ueixMaLHIGUWJBVBbvYm1hVY5bp90/++feU+DlSmiqa6hza5i4LBgYvGzxzxpqun1JOtrKbtM3BdNRsO7meLmVpZGRcqM7sq/dVmJVdOAIHhXUx5dUnFLjuZNUeqaOhpZTRlNPRZmxqFcx7Bt7eyn0I4HyP6aVX4SSxIO+1qciGzQdvG++moMEcjkXu8SKZjkHH+Y/GkkOzbt4mmWfTbtIHgfm3jTEWCx6AhiN4JAubnad19tLcxMVlCNrdIC+hsb4eWKa1zs/7ORUvpQW288B86VDmUqmdIz6rSYiFhuyuJ1I7uuK4npqN6H8f6NcT5Po89m+vIogosKrOamLMmCw7MSW6JVe+3pEGR78eurULlPFy9LlU2C66b++vNY4Ob0oaLWWdU2lV799eYfGB9l/EEA91V+Dw5c5jqd5YX17L6AU7OrKpsx9nyKKUIrbuWZiJcxKKbfeb7o+NewZUFs9+83obIFBAFwLX/Ex2A/Cl8Vh5Ct1CjioFiatJPa6RQzJykL2VWf8ALsr36Vb1stzoFBub8DSeGwbhcx/hFxb401hcCq2fa1tvfwq5KESHJPS8hGLjJ+1EDp+cj+32Vy3lQfWfuj3vXWPTFriIWGoMYXxDTk/pXKeVh1x+X3MfjWkPZBfJXmoGpmoGtkUBl39x91RDabtn4iNnYTUpN/cfcaGouBfXvJ91C1b2LCitk9GsZblXB23SFvBI5GPsU1rTNxrf/QryV0uLkxB9XDJZe2ScMo8Agk8xRTqtJa5O6Z6yls9ZV6DSz5NWAkEgEhdpANh3m1hTPJeDEr5CbAgnZe9gTp29vfWxclc45Ij67gbguijsygjTxt2GmMVJh5SGsI5NoeOyG/4kHVPbpc8aNX33+xiaZioDFIynWx07RuNu0UNZPPv91X3KnJokItKhYdW5VlvwvbMOOottoUfM+U6h4j+83/5pWUJRlUVsFZu/onw4aCUQiEYnpVDNKivbDlbMADtBOh13nurpnJvNZFE8K2ijxcQUrGAY0kZHRniF/VvkIF9MgGlhXEuQuQ5oHaQWzAWXJOqEC99pZTw9tb9gee08cYGSDPqc0uIml63bljJOzZnGzStnj/jq7/O/xRLOcc5OW5cRNaQCMRfVJEvqQheqVQbtV1O0nwtWqa31uQ8PPPJLJ0mInnd5MkZGGizMSzk2zuEBNyc2/YSQC/L6KopFPQyGOXaPWMR7CrszDTfm/wAMwz6Ek4mbRzhTRlNG5Z5FlwkpimFmF7EXysBvUkbNnmNxBKymuhiyKauJm1QwtFQcCRS6NRkam4sBjSO33vMUwsrHQnTuFKI1HRqZgwGNxC2ypc3JMmK/Lio3/dlaJvcWoKNQ4pcuIY8Y0kG06xOV2eK0h6XjqwqXg/yg8XNHfOZ2LCR4hGIHRzM445cQBN/8jyr+6asoYGkudgOtzvrS+TeccAxCyRt06Mo6QQhpcsYLNHI2QEAqWfqtZiJGIBKWO+y8qDIskY6WNhfMhDAqdhUjQivLrZ1Hljaew1BDlUAUHGxMbZeIvfd20t/04LZsjZNl/wDFGHKaEEXIO7jrw40OiadtFkpJACqr1iNT323++iHFW2qw4m2gpWMdELkEs2iqNSe80ueUgxtIpA2W7e2iWPVxwQbxPKiBTY6nQdp7KSTlExxHORmt1Re7XOwWpPFYByQ1jYnS32V3bKJFyeiENZmYagEaE8aYWPGo+JDnvpQjbLhyykbQPBZCSfFq5dyuNVPYw9q/GuvelhZOihL63ZyOwXiGv8dcj5YX1D2sPPL8Kq7sF8lY1DNEahmjRQCbYe4+6ox7u4e6vZ9h7j7qxancsDiTrbgPaa7l6IOSjByeHYWbEOZe3IAET+l27nrhTtck9/ur6Z5MhEUEUY0EccafwIq/pUwrXKyyz6SspXpKynNBLPmRMYaZWY2vVYrUxBJfQn/ek4yTiAx6CW9+yncPKcosSLXqrgexpyCS1aPYiLKOdzYZrcaNhkIOpvbYOApCGa4pu31bW25W/pNC2Rm2cyzdmkOmcC27q7VHj6x7T2C22YbHEOLbK13k2ER3A02g9g2WHherhb3Xj2e7w2eFbqNbMruXnO3mqnKGEN+rKgLRuASQwUlb2FyL7tbgsNpBHAmQqSrKVZSVZTtVlJDA9xBr6X5PxCxwl5DlRFLuTuRVzMfAAnwr5t5R5QM88szaGWR5SDu6Ry1vAEDwoOktZGlwSXB4poymllNGiBJAAJJIAA2kk2AHeSBXYUqMqGUajI1baOaeFwcBflCQtLJGTFDCxD3NwrAbwG+09l0IsTWvYHm/iJYHnSMtFGCWYFRoou7KpIZlXW5ANrHgbXj6qDvsl3fBHBoEjV7LcMjgE5bggbSjgXsN5BVTbfY0FWpiN9lOZMcc0Hjl3M06dhMJjo1v0Totzc5GVTc7SQCDfv4U7BjHUEIzqCSTkeRQSdpORhcnedta9hIFdQMmchynqhgtpWzZjbSyZT29u40XJiH/AEwpAFzly9Y3uqmwuBpqNNa8XXYaNnXnJiVFhPOAN3Tz28i9Hi544pWzCeW47Ub+pDWq/wDRdvVZ17pJB7L2rw4WUbJZPHI3vWpRdm7p6QsYGzdOxOzWPDfpFf20x/8A0nFEEO0Tg7mi/VGU1z684+0D3xj+0ivPpk42pGfCRfjVV3JZ07D+lfEooXJhzb8Eq6f+41Nj0xSW1w0RPZM692nRNXJzyq42xeUg/uUVh5XG+OQd2Q+5qmmLJbNl51c8MVjZB0ogSFQQqR52IvJG9y7AXP1SjYBYnS+tapyuOqv5v7T8KMeVU3hx3o36A1X8q8poQAMxN7+qRoFb71uNaLTFE5FGoTtQunZvVFhxOp+FZ9G4kk9tGpXwQFLMCDa591CY8fbTMkF9ALk6ADUknQAcTWy8g+jmecgzA4ePb1h9YexYzqO9rdxqaJSdLdlmscnYFppo4lveR1QfvMBs7BrX0j0nDZurV+b/ADPw2DOaJSZLEdJIcz2O0LoAvDQXtper7pK6HT9PKCbkC5DXSVlK9JWU1oKs+aqmtQqQNedxOmaMYE1yKdScVWCjwNT8XaA4Ljk6cC4IvfZTswIR8p+y2nDqmqbDDrDXKauMpB11v7QdtVJFG+4Vr6jW+o7Sdnvq35Mhu4Ua239u+1a3zfmzQRE7cgU/mTqH2qa3PmxCCw3D3dtbSl/Gy+5R+lvnKIcOuCjP1kwV5bfZhB6qntd12fdQ/eFchBrauXub2MxmJkxPRgidukS0kTERPbohkVy+kWTQKTpsvUsN6OncgJicO1iyyZemzRugBymNkDMdRuBF9QKrBOEFvy9ymmxHm5zTxGNz9AEOT77qmY/dXNtPs1FyLirHmdyGxxJaVSow7dYMCCJQdFIO8aseGVeIqqWPE4OUrEz30IaMMysG9Vh1dhsRqAdCNLadI5N5TkxESPKhSQ6MCCDcaX11sQBbstTcXKT528+WRJCHKnN5cRip8ViZMkAAY31yxxRqtr6X0Q2UcbXO+pxvOWbGgYXCRdHBovRpYswGzppPVAFgcosun2rA10ODklHiPTW6NQZHLeqFTrFm7Ba/hWs4XncrsVwypDGtgAqKZMpBNmZwUV7AnKF0tbM1iaXcoqWlK64XYKrNK5S5Nkw8rRSgB1Ck2IYWdVdSCPwsKGjVsvpKwsKTwPDe88IklzMzEuHZc5LEm7ZTv+x21U83MeYTNKmXpEVI4rgFhJOz9ZL+qQsJF/xkXF9ejDq2sCyPnj53Rg4XKgz8wMQfrGwcoJI11ViTrcBXBI2XO7frcUg+AKsVLzIymzKXJIPArICR41s3JvPDFRlG6RnzMFbNJI0TBtBmDiy63N0BBCNa+tbJz0wS4rBjFqMskVlcG5ayyCN0b8hYtf8ACdSFFIRzReRLNCDTfKVM0lCls2c3XCvumP70cZ/pymvehmG+Fh/6iH+4URHoyPXafovpZdmvg3/di/rZIXKzD/RzDikqH2MFNIDAZdseKUfkDAW/EgYjvver6OWnYcRS2T0Jj/xk/t/otZmatPiEY6Sqm6zhl47AWQ317dg2V6+D+rax6Qm5GUE7houpPHfvrcr5xYjMDuOo9u2gPzWw7f6MQP4AUPmlqQn6KlHiS/H7NFlTNLl6JnRY8u1iQoI0A3iwsO+ocqYUCJrfhHm6j9a3KbmnHuaZPyysw8nzClZuZquLGeXKbaWhvoQRqEG8Csf/AAZknsn8GHriaIQFFtnD531d8lczcRPYlehjP2pB1rfhi2nxsK3Lkbm5Bhusi3ffI5zP4HYvgBVwHpjH0D5yP5L9+fiU8ngI8hc2YMLYouaTfI+r67cu5B2DxvV0HpYPUg9PxxRgqigNVjAevc9Lh69z1NJdjGesoGevKmklnz4or3LXi1KvNY4pxN2YFo8b20Iteho1ONFnHbTMUgWWOCiVwARftp4LlGVtm41XckQG5udlWM7WOuw1TKL/AJs4i2aPtzqex9o8GVj++K3TCYhhh8UyaZMPMV45xC5BHdYVzjk+XLJGQdCch7mtb+ZVHjXSOb0inMjE5JFKHudSGt22aie+NoiNfwRBjTLsCqB3AACiLfOWudQm3iuYD2BR+6K1ccpy4TNE8TN0bNFmWxVjHdcw1uAQhOopeTnZLKAqRattGa2m0jML7QDrpvplZIPh/Zmhecqc6WwywrEsbyMJCQ6l7Rl06IhVYa3WS3AFtNaQh53cpNIuUXNxZBh0ysSbAEBAxuSB619RY3pWDNe7nLIWtIGDrt6ykEH7K3t+U9tWeDlJzo/7RL2AAGbKTmU20J1uCLaNsFiKDTzX9/sFlhyjz9xeIiWGSBYI3tJlSOZTiFXo3XrMSzIS2xNtrX1quw2CzZZE6pGZWBBDDS6EgC+9XtYnrDw2zFTriuR52brNCrYhTYEiWMs+YAiwLFZL7dJCDpWlREiFyrWlRgytctdTYa3sSNoOg3bL0the7XD8+P0CNi9ISBsDyfL9o9Kmm9Csbjdra2n5jWl8nX6ZbH7pOy5KSJly3+19Yx8K2PnpiW+iYFDYKOmcCx0zLhnC32WUSZR2AVrnI+K6OeJyCwWRSQL3Kk5WAA1JKswA4kU9hTl08vi39GZPaZZ4dmdogSVIs2bMJBwUFQgyAMSLMx1JtW8cnYwHk3HxvYgxTyqRexMMJV1K7QVPRnS97k7q55yVLIrIpW+WTrZUbNfMS2ey7yNCNNANN28ckyAw4vKQyrHM7AaetgJ0e66EXMUepHGufklWM1NLD60VZKSgvZQNTYDyA1p2JQN4J7fhXs4T2EKGIrnu4mmogBvv3/DZSyP2jz/zRlf8XuNa6rKotIcR86+6mo5r/OyqdD4d2lEGPtov+P8ANZSxXwXdFtO2lr6n3VENSEeJvtphZKz9XpJY0HqQelw9e9JQOJdjQepB6VRifVHnoPjRlw1z1mJ4gdUf5oGkuS7CdKOI86ksl9lFjRBsQeQPtNSOHQ7h4VlqQQHPWUT6GOJ8z8a9qaokPnwUUgWB86GRYmpA15XDwNMYjhG+nFAGyk43o4N6aXiCWmBQk3Bp/Epp3VWYdypUjZvq1lva4q2ULCY2sNu7vGo9oFdC5Nn6qlTe4Frb7gGueo2tu3St35pyj6PE+0LGo8QMv6Grg9y2Nct8mriA2bqsbHMBqHXY/fs/hFaRDiTGOjcKGjc5SB6rowsARrlzCRe1T2CuiYxtLgWAtm8bXHeAb1qE/I0ss0hDRoGa4JYEkZtuUag2N/AjTQkuGmiITnxfSdZb2LggSWI6rMGDsdqkSNsvtbdSrY0h1dSSxNsozNaxAN3GpGVgP3uwVsXJnMyFCHnlvsJ1EaaAEjMSOrcG+y4I2a3tl5zYHB2jwaRzS2vaMjo1sFW8k+v4dEzE9hN6GeWS2LPXwcsPJ8kUihZseyhI7EssJyPPJIq6rYdQ3tqwva9Vh5ssubIFUFj9X0wMZtfLIqgNkbjc5hfRtLEa8sO0jyyNnlktma1uqvqoi/YjW+ijvNzrU5OVyd9THg7ye7CHecnJ6TRYZJGMSwhlzoscoLOsEYzgSAjqwIM1lBJ3XC1X8kcktEjj6Ph58jF+maSSMmN0ygRMjCRCCj6ZdrakZRdHF8vWVlfrKwKkdhFqJyPynZ40LqokDqS+wXhLG+hPWaKNTbUg230WSOnHpT2KpXY1Lg+kU2ToTESrRKqIVICyLYWIYOoYC+9BcaEVac3sCsmHxESMscojJVlsEMUiOrMwY9VCoJO5lWxuQhB8Oemjmn6zIixQxsYzEHWHpekZYzr0a9MFF9SQx3V7zAiUYXEs8QJRM6ZlF7xxoInUkdVsoAzDZYmlsivG2Ec8ws+itbao07wDTaYpd+ngaQE2bXjr4nWiq1erxydKxFljHilv6w8T8amuLFzbXhbZbv3a3qvV6Kr0xGQLHDOTt8hs8eNTV6UV6IJKYjIBodSWmI8Taq6Mk7B4n4U5DCBqbk8fhROmRIsYZC2z2/D42pmKMcbkcT4eHl51WxzEaXHu8hamY8Sd49ot8aWnF9g0Wats0+FFV7byar48X2Edlj7xpRQ54i3YNfnwpZwDTHC3yKwyAfJ3d20/OlKq99mzjx+PzqdlEQ2+Pzu7KBxIGzN2eLN/bpXlBbGKDYkXrKmh+Bdo4Papqa8U17avJY41/JDTCxtupuJPPypKOSxvTYfML76ZTXAI9g5wLg6g/OlOwYg791V8EFvW9lWnR3FxwtVsgRAGOyxrZOZD/wDCRk7BmPfZ2yj2itbw0e+9bJzTFsLEt/sg+ev61Ie18v0UbBLEssTo+qMCrA7SGHWPeb37NKpcPzEVQR087WNtZXFuyy2q8hAAzdv9PWPtCL51kcjDZtbXz0XzJv4itHFPcoq+T+auGVwWiWQ32yZpPY5IoPpVh6CTCzIAqPC0OVQAF6KTPoBoAenH8NXRbr6cfdUfSvyd0nJccv8AyJkY9iSAxn+Yx0MlGEosNHOY+V9Na8flUn1bmqJptgG7b29mu750rGlJ2m/u8qatPhEch6fFXOpHnrfu49lHwHK7xSCRQhIDKA6I62YWN1YEX2a7rDXberU0QNRqOr2gXIvDznnaQPJI7WGXKCIgFO5OjUBN32TsFwbCz455yLh3w8SLHHInRuS0jyFMoUqHJCqCAQbIDZiO2tYVqIGol0+N8oDUxkPRFalVaiK1PxkZjStRFalQ1FVq3jIEYEmthqfnbTcUNiCesfd3ClMGBlufta+3SmFY7i38p2d+tbKQNDkbG27x0+NSRQPsjz/SlVlPb/Cf0NTWY8R4qw95rRSINj94X/FRBft9h9pBpUMezyPxrI5id4txA29171omUPrORp7tT+g/SjJJx8vjx7tlIobV5JjANBqeHxO6ppT4JwXAxVtSbUNuUb7NBx3nu4VSmUnVjfs3DwqYmqeoRTmWglr2q36RWVPVFWcvlHWPea8Fe1lfPMXJ0mRNFw/rDvrKyix+0UzZMCOrRovWrKynHwD2GoBs76sebn7LD/l+Ne1lSHtefcCu5u/KCjJs+SRTCINdBt/QVlZWnYoQxHr1c88VvyLir/8AKB8RLGRWVlZdR7KNInzuKmKyspxAE1qYrKytYlBBU1rKytkCEWiLWVlbIEItEFZWVsgWM4H1B4+80ZToO8+817WUxHgoIpog9Ydx/trKytEUEfYe4+6sw+wdw91ZWVoij3FNZDagRDQVlZWseAHyEFSFZWVqgSVZWVlEQ//Z"/>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102" name="Picture 6" descr="http://t3.gstatic.com/images?q=tbn:ANd9GcSx_ww1ccsm9V1qogiByL6VZ6fi623ufIBLKgCeKi1Ah-BILpsoFg"/>
          <p:cNvPicPr>
            <a:picLocks noChangeAspect="1" noChangeArrowheads="1"/>
          </p:cNvPicPr>
          <p:nvPr/>
        </p:nvPicPr>
        <p:blipFill>
          <a:blip r:embed="rId2" cstate="print"/>
          <a:srcRect/>
          <a:stretch>
            <a:fillRect/>
          </a:stretch>
        </p:blipFill>
        <p:spPr bwMode="auto">
          <a:xfrm rot="1984928">
            <a:off x="6630755" y="4563289"/>
            <a:ext cx="2186126" cy="18478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332656"/>
            <a:ext cx="7632848" cy="4572000"/>
          </a:xfrm>
        </p:spPr>
        <p:txBody>
          <a:bodyPr>
            <a:normAutofit/>
          </a:bodyPr>
          <a:lstStyle/>
          <a:p>
            <a:r>
              <a:rPr lang="en-US" dirty="0" smtClean="0">
                <a:latin typeface="Arial" pitchFamily="34" charset="0"/>
                <a:cs typeface="Arial" pitchFamily="34" charset="0"/>
              </a:rPr>
              <a:t>When the actions are parallel, we use the past continuous with the two actions.</a:t>
            </a:r>
            <a:endParaRPr lang="es-MX"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Examples:</a:t>
            </a:r>
            <a:endParaRPr lang="es-MX" dirty="0" smtClean="0">
              <a:latin typeface="Arial" pitchFamily="34" charset="0"/>
              <a:cs typeface="Arial" pitchFamily="34" charset="0"/>
            </a:endParaRPr>
          </a:p>
          <a:p>
            <a:pPr>
              <a:buNone/>
            </a:pPr>
            <a:r>
              <a:rPr lang="en-US" dirty="0" smtClean="0">
                <a:latin typeface="Arial" pitchFamily="34" charset="0"/>
                <a:cs typeface="Arial" pitchFamily="34" charset="0"/>
              </a:rPr>
              <a:t>I was reading while he was ironing.</a:t>
            </a:r>
            <a:endParaRPr lang="es-MX" dirty="0" smtClean="0">
              <a:latin typeface="Arial" pitchFamily="34" charset="0"/>
              <a:cs typeface="Arial" pitchFamily="34" charset="0"/>
            </a:endParaRPr>
          </a:p>
          <a:p>
            <a:pPr>
              <a:buNone/>
            </a:pPr>
            <a:r>
              <a:rPr lang="en-US" dirty="0" smtClean="0">
                <a:latin typeface="Arial" pitchFamily="34" charset="0"/>
                <a:cs typeface="Arial" pitchFamily="34" charset="0"/>
              </a:rPr>
              <a:t>He was not paying attention while </a:t>
            </a:r>
          </a:p>
          <a:p>
            <a:pPr>
              <a:buNone/>
            </a:pPr>
            <a:r>
              <a:rPr lang="en-US" dirty="0" smtClean="0">
                <a:latin typeface="Arial" pitchFamily="34" charset="0"/>
                <a:cs typeface="Arial" pitchFamily="34" charset="0"/>
              </a:rPr>
              <a:t>his mother was talking.</a:t>
            </a:r>
            <a:endParaRPr lang="es-MX" dirty="0" smtClean="0">
              <a:latin typeface="Arial" pitchFamily="34" charset="0"/>
              <a:cs typeface="Arial" pitchFamily="34" charset="0"/>
            </a:endParaRPr>
          </a:p>
          <a:p>
            <a:pPr>
              <a:buNone/>
            </a:pPr>
            <a:r>
              <a:rPr lang="en-US" dirty="0" smtClean="0">
                <a:latin typeface="Arial" pitchFamily="34" charset="0"/>
                <a:cs typeface="Arial" pitchFamily="34" charset="0"/>
              </a:rPr>
              <a:t> </a:t>
            </a:r>
            <a:endParaRPr lang="es-MX" dirty="0" smtClean="0">
              <a:latin typeface="Arial" pitchFamily="34" charset="0"/>
              <a:cs typeface="Arial" pitchFamily="34" charset="0"/>
            </a:endParaRPr>
          </a:p>
          <a:p>
            <a:endParaRPr lang="es-MX" dirty="0">
              <a:latin typeface="Arial" pitchFamily="34" charset="0"/>
              <a:cs typeface="Arial" pitchFamily="34" charset="0"/>
            </a:endParaRPr>
          </a:p>
        </p:txBody>
      </p:sp>
      <p:pic>
        <p:nvPicPr>
          <p:cNvPr id="1026" name="Picture 2" descr="http://usedbookclassroom.files.wordpress.com/2011/08/reading-graphic-girl.png"/>
          <p:cNvPicPr>
            <a:picLocks noChangeAspect="1" noChangeArrowheads="1"/>
          </p:cNvPicPr>
          <p:nvPr/>
        </p:nvPicPr>
        <p:blipFill>
          <a:blip r:embed="rId2" cstate="print"/>
          <a:srcRect/>
          <a:stretch>
            <a:fillRect/>
          </a:stretch>
        </p:blipFill>
        <p:spPr bwMode="auto">
          <a:xfrm rot="1916607">
            <a:off x="6255823" y="4323878"/>
            <a:ext cx="2150898" cy="2353289"/>
          </a:xfrm>
          <a:prstGeom prst="rect">
            <a:avLst/>
          </a:prstGeom>
          <a:ln>
            <a:noFill/>
          </a:ln>
          <a:effectLst>
            <a:softEdge rad="112500"/>
          </a:effectLst>
        </p:spPr>
      </p:pic>
      <p:pic>
        <p:nvPicPr>
          <p:cNvPr id="1028" name="Picture 4" descr="http://t2.gstatic.com/images?q=tbn:ANd9GcQ_LZrXqkwnWFYHNY-Dd9onPefC8Hck5aKGgPYH20EkBm8xs03Z5Q"/>
          <p:cNvPicPr>
            <a:picLocks noChangeAspect="1" noChangeArrowheads="1"/>
          </p:cNvPicPr>
          <p:nvPr/>
        </p:nvPicPr>
        <p:blipFill>
          <a:blip r:embed="rId3" cstate="print"/>
          <a:srcRect/>
          <a:stretch>
            <a:fillRect/>
          </a:stretch>
        </p:blipFill>
        <p:spPr bwMode="auto">
          <a:xfrm>
            <a:off x="2195736" y="4653136"/>
            <a:ext cx="2619375" cy="1743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834120"/>
          </a:xfrm>
        </p:spPr>
        <p:txBody>
          <a:bodyPr>
            <a:normAutofit fontScale="92500" lnSpcReduction="20000"/>
          </a:bodyPr>
          <a:lstStyle/>
          <a:p>
            <a:pPr>
              <a:buNone/>
            </a:pPr>
            <a:r>
              <a:rPr lang="en-US" dirty="0" smtClean="0"/>
              <a:t> </a:t>
            </a:r>
            <a:endParaRPr lang="es-MX" dirty="0" smtClean="0"/>
          </a:p>
          <a:p>
            <a:pPr algn="ctr">
              <a:buNone/>
            </a:pPr>
            <a:r>
              <a:rPr lang="en-US" b="1" dirty="0" smtClean="0">
                <a:latin typeface="Arial" pitchFamily="34" charset="0"/>
                <a:cs typeface="Arial" pitchFamily="34" charset="0"/>
              </a:rPr>
              <a:t>Assignment</a:t>
            </a:r>
            <a:endParaRPr lang="es-MX" b="1" dirty="0" smtClean="0">
              <a:latin typeface="Arial" pitchFamily="34" charset="0"/>
              <a:cs typeface="Arial" pitchFamily="34" charset="0"/>
            </a:endParaRPr>
          </a:p>
          <a:p>
            <a:pPr>
              <a:buNone/>
            </a:pPr>
            <a:r>
              <a:rPr lang="en-US" dirty="0" smtClean="0">
                <a:latin typeface="Arial" pitchFamily="34" charset="0"/>
                <a:cs typeface="Arial" pitchFamily="34" charset="0"/>
              </a:rPr>
              <a:t>Use the correct form of the past continuous and the verb in brackets</a:t>
            </a:r>
          </a:p>
          <a:p>
            <a:pPr>
              <a:buNone/>
            </a:pPr>
            <a:endParaRPr lang="es-MX" dirty="0" smtClean="0">
              <a:latin typeface="Arial" pitchFamily="34" charset="0"/>
              <a:cs typeface="Arial" pitchFamily="34" charset="0"/>
            </a:endParaRPr>
          </a:p>
          <a:p>
            <a:pPr lvl="0">
              <a:buNone/>
            </a:pPr>
            <a:r>
              <a:rPr lang="en-US" dirty="0" smtClean="0">
                <a:latin typeface="Arial" pitchFamily="34" charset="0"/>
                <a:cs typeface="Arial" pitchFamily="34" charset="0"/>
              </a:rPr>
              <a:t>1. Yesterday at four I ______________ (work).</a:t>
            </a:r>
            <a:endParaRPr lang="es-MX" dirty="0" smtClean="0">
              <a:latin typeface="Arial" pitchFamily="34" charset="0"/>
              <a:cs typeface="Arial" pitchFamily="34" charset="0"/>
            </a:endParaRPr>
          </a:p>
          <a:p>
            <a:pPr lvl="0">
              <a:buNone/>
            </a:pPr>
            <a:r>
              <a:rPr lang="en-US" dirty="0" smtClean="0">
                <a:latin typeface="Arial" pitchFamily="34" charset="0"/>
                <a:cs typeface="Arial" pitchFamily="34" charset="0"/>
              </a:rPr>
              <a:t>2. He _____________________(practice) the guitar. </a:t>
            </a:r>
            <a:endParaRPr lang="es-MX" dirty="0" smtClean="0">
              <a:latin typeface="Arial" pitchFamily="34" charset="0"/>
              <a:cs typeface="Arial" pitchFamily="34" charset="0"/>
            </a:endParaRPr>
          </a:p>
          <a:p>
            <a:pPr lvl="0">
              <a:buNone/>
            </a:pPr>
            <a:r>
              <a:rPr lang="en-US" dirty="0" smtClean="0">
                <a:latin typeface="Arial" pitchFamily="34" charset="0"/>
                <a:cs typeface="Arial" pitchFamily="34" charset="0"/>
              </a:rPr>
              <a:t>3. While Andres ______________ (clean) his room, his mother ___________ (cook) dinner.</a:t>
            </a:r>
            <a:endParaRPr lang="es-MX" dirty="0" smtClean="0">
              <a:latin typeface="Arial" pitchFamily="34" charset="0"/>
              <a:cs typeface="Arial" pitchFamily="34" charset="0"/>
            </a:endParaRPr>
          </a:p>
          <a:p>
            <a:pPr lvl="0">
              <a:buNone/>
            </a:pPr>
            <a:r>
              <a:rPr lang="en-US" dirty="0" smtClean="0">
                <a:latin typeface="Arial" pitchFamily="34" charset="0"/>
                <a:cs typeface="Arial" pitchFamily="34" charset="0"/>
              </a:rPr>
              <a:t>4. What ________________ (you/do) when you broke your leg?</a:t>
            </a:r>
            <a:endParaRPr lang="es-MX" dirty="0" smtClean="0">
              <a:latin typeface="Arial" pitchFamily="34" charset="0"/>
              <a:cs typeface="Arial" pitchFamily="34" charset="0"/>
            </a:endParaRPr>
          </a:p>
          <a:p>
            <a:pPr lvl="0">
              <a:buNone/>
            </a:pPr>
            <a:r>
              <a:rPr lang="en-US" dirty="0" smtClean="0">
                <a:latin typeface="Arial" pitchFamily="34" charset="0"/>
                <a:cs typeface="Arial" pitchFamily="34" charset="0"/>
              </a:rPr>
              <a:t>5. The children _______________(watch) television while Peter _______________ (read).</a:t>
            </a:r>
            <a:endParaRPr lang="es-MX" dirty="0" smtClean="0">
              <a:latin typeface="Arial" pitchFamily="34" charset="0"/>
              <a:cs typeface="Arial" pitchFamily="34" charset="0"/>
            </a:endParaRPr>
          </a:p>
          <a:p>
            <a:pPr>
              <a:buNone/>
            </a:pPr>
            <a:endParaRPr lang="es-MX"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576064"/>
          </a:xfrm>
          <a:ln>
            <a:noFill/>
          </a:ln>
        </p:spPr>
        <p:txBody>
          <a:bodyPr>
            <a:normAutofit fontScale="90000"/>
          </a:bodyPr>
          <a:lstStyle/>
          <a:p>
            <a:r>
              <a:rPr lang="en-US" dirty="0" smtClean="0">
                <a:ln w="10160">
                  <a:solidFill>
                    <a:srgbClr val="FF3399"/>
                  </a:solidFill>
                  <a:prstDash val="solid"/>
                </a:ln>
                <a:solidFill>
                  <a:srgbClr val="FFFFFF"/>
                </a:solidFill>
                <a:effectLst>
                  <a:outerShdw blurRad="38100" dist="32000" dir="5400000" algn="tl">
                    <a:srgbClr val="000000">
                      <a:alpha val="30000"/>
                    </a:srgbClr>
                  </a:outerShdw>
                </a:effectLst>
              </a:rPr>
              <a:t>Used to </a:t>
            </a:r>
            <a:r>
              <a:rPr lang="es-MX" dirty="0" smtClean="0">
                <a:ln>
                  <a:solidFill>
                    <a:srgbClr val="FF3399"/>
                  </a:solidFill>
                </a:ln>
              </a:rPr>
              <a:t/>
            </a:r>
            <a:br>
              <a:rPr lang="es-MX" dirty="0" smtClean="0">
                <a:ln>
                  <a:solidFill>
                    <a:srgbClr val="FF3399"/>
                  </a:solidFill>
                </a:ln>
              </a:rPr>
            </a:br>
            <a:endParaRPr lang="es-MX" dirty="0">
              <a:ln>
                <a:solidFill>
                  <a:srgbClr val="FF3399"/>
                </a:solidFill>
              </a:ln>
            </a:endParaRPr>
          </a:p>
        </p:txBody>
      </p:sp>
      <p:sp>
        <p:nvSpPr>
          <p:cNvPr id="3" name="2 Marcador de contenido"/>
          <p:cNvSpPr>
            <a:spLocks noGrp="1"/>
          </p:cNvSpPr>
          <p:nvPr>
            <p:ph idx="1"/>
          </p:nvPr>
        </p:nvSpPr>
        <p:spPr>
          <a:xfrm>
            <a:off x="467544" y="1196752"/>
            <a:ext cx="8229600" cy="4752528"/>
          </a:xfrm>
        </p:spPr>
        <p:txBody>
          <a:bodyPr>
            <a:normAutofit fontScale="92500" lnSpcReduction="10000"/>
          </a:bodyPr>
          <a:lstStyle/>
          <a:p>
            <a:r>
              <a:rPr lang="en-US" b="1" dirty="0" smtClean="0"/>
              <a:t>We use 'used to' when we want to emphasize that something happened regularly in the past but no longer happens.</a:t>
            </a:r>
            <a:endParaRPr lang="es-MX" dirty="0" smtClean="0"/>
          </a:p>
          <a:p>
            <a:pPr>
              <a:buNone/>
            </a:pPr>
            <a:r>
              <a:rPr lang="en-US" b="1" dirty="0" smtClean="0"/>
              <a:t>	</a:t>
            </a:r>
            <a:r>
              <a:rPr lang="en-US" b="1" i="1" dirty="0" smtClean="0"/>
              <a:t>Structure:</a:t>
            </a:r>
            <a:endParaRPr lang="es-MX" dirty="0" smtClean="0"/>
          </a:p>
          <a:p>
            <a:r>
              <a:rPr lang="en-US" dirty="0" smtClean="0"/>
              <a:t>The structure </a:t>
            </a:r>
            <a:r>
              <a:rPr lang="en-US" b="1" i="1" dirty="0" smtClean="0"/>
              <a:t>used to + infinitive only exists in the past.</a:t>
            </a:r>
            <a:endParaRPr lang="en-US" b="1" dirty="0" smtClean="0"/>
          </a:p>
          <a:p>
            <a:pPr>
              <a:buNone/>
            </a:pPr>
            <a:r>
              <a:rPr lang="en-US" b="1" dirty="0" smtClean="0"/>
              <a:t>Examples: </a:t>
            </a:r>
            <a:endParaRPr lang="es-MX" dirty="0" smtClean="0"/>
          </a:p>
          <a:p>
            <a:pPr>
              <a:buNone/>
            </a:pPr>
            <a:r>
              <a:rPr lang="en-US" dirty="0" smtClean="0"/>
              <a:t>	I used to play tennis when I was young.</a:t>
            </a:r>
            <a:endParaRPr lang="es-MX" dirty="0" smtClean="0"/>
          </a:p>
          <a:p>
            <a:pPr>
              <a:buNone/>
            </a:pPr>
            <a:r>
              <a:rPr lang="en-US" dirty="0" smtClean="0"/>
              <a:t>	She used to teach physics at the University of Panama.</a:t>
            </a:r>
          </a:p>
          <a:p>
            <a:pPr>
              <a:buNone/>
            </a:pPr>
            <a:endParaRPr lang="es-MX" dirty="0" smtClean="0"/>
          </a:p>
        </p:txBody>
      </p:sp>
      <p:pic>
        <p:nvPicPr>
          <p:cNvPr id="1026" name="Picture 2" descr="http://t3.gstatic.com/images?q=tbn:ANd9GcRrUzlNV07iQL95Bhq9CHcODoeI9hUL6md6NSqKzyLAigyw1pz42hOdNgA"/>
          <p:cNvPicPr>
            <a:picLocks noChangeAspect="1" noChangeArrowheads="1"/>
          </p:cNvPicPr>
          <p:nvPr/>
        </p:nvPicPr>
        <p:blipFill>
          <a:blip r:embed="rId2" cstate="print"/>
          <a:srcRect/>
          <a:stretch>
            <a:fillRect/>
          </a:stretch>
        </p:blipFill>
        <p:spPr bwMode="auto">
          <a:xfrm rot="576323">
            <a:off x="7738569" y="3881814"/>
            <a:ext cx="1263677" cy="18052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76672"/>
            <a:ext cx="8496944" cy="6858000"/>
          </a:xfrm>
        </p:spPr>
        <p:txBody>
          <a:bodyPr>
            <a:normAutofit fontScale="70000" lnSpcReduction="20000"/>
          </a:bodyPr>
          <a:lstStyle/>
          <a:p>
            <a:endParaRPr lang="es-MX" dirty="0" smtClean="0"/>
          </a:p>
          <a:p>
            <a:pPr>
              <a:buNone/>
            </a:pPr>
            <a:r>
              <a:rPr lang="en-US" b="1" dirty="0" smtClean="0"/>
              <a:t>We also use it when we want to emphasize that something was true but no longer is.</a:t>
            </a:r>
          </a:p>
          <a:p>
            <a:pPr>
              <a:buNone/>
            </a:pPr>
            <a:r>
              <a:rPr lang="en-US" b="1" i="1" dirty="0" smtClean="0"/>
              <a:t>Examples:</a:t>
            </a:r>
          </a:p>
          <a:p>
            <a:pPr>
              <a:buNone/>
            </a:pPr>
            <a:r>
              <a:rPr lang="en-US" b="1" dirty="0" smtClean="0"/>
              <a:t> 	</a:t>
            </a:r>
            <a:r>
              <a:rPr lang="en-US" dirty="0" smtClean="0"/>
              <a:t>I didn’t use to like green apples, but now I do.</a:t>
            </a:r>
            <a:endParaRPr lang="es-MX" dirty="0" smtClean="0"/>
          </a:p>
          <a:p>
            <a:pPr>
              <a:buNone/>
            </a:pPr>
            <a:r>
              <a:rPr lang="en-US" dirty="0" smtClean="0"/>
              <a:t>	He  used to come very often, but now he doesn’t</a:t>
            </a:r>
            <a:endParaRPr lang="es-MX" dirty="0" smtClean="0"/>
          </a:p>
          <a:p>
            <a:pPr>
              <a:buNone/>
            </a:pPr>
            <a:endParaRPr lang="en-US" b="1" dirty="0" smtClean="0"/>
          </a:p>
          <a:p>
            <a:pPr>
              <a:buNone/>
            </a:pPr>
            <a:r>
              <a:rPr lang="en-US" b="1" dirty="0" smtClean="0"/>
              <a:t>Yes /no question structure:</a:t>
            </a:r>
            <a:endParaRPr lang="es-MX" dirty="0" smtClean="0"/>
          </a:p>
          <a:p>
            <a:pPr>
              <a:buNone/>
            </a:pPr>
            <a:r>
              <a:rPr lang="en-US" dirty="0" smtClean="0"/>
              <a:t>Yes/no question: </a:t>
            </a:r>
            <a:r>
              <a:rPr lang="en-US" i="1" dirty="0" smtClean="0"/>
              <a:t>Did + subject + use to+ verb+?</a:t>
            </a:r>
            <a:endParaRPr lang="es-MX" dirty="0" smtClean="0"/>
          </a:p>
          <a:p>
            <a:pPr>
              <a:buNone/>
            </a:pPr>
            <a:r>
              <a:rPr lang="en-US" b="1" i="1" dirty="0" smtClean="0"/>
              <a:t>Example:</a:t>
            </a:r>
            <a:endParaRPr lang="es-MX" b="1" dirty="0" smtClean="0"/>
          </a:p>
          <a:p>
            <a:pPr>
              <a:buNone/>
            </a:pPr>
            <a:r>
              <a:rPr lang="en-US" dirty="0" smtClean="0"/>
              <a:t>     Did you use to like green apples when you were a child?</a:t>
            </a:r>
            <a:endParaRPr lang="es-MX" dirty="0" smtClean="0"/>
          </a:p>
          <a:p>
            <a:pPr>
              <a:buNone/>
            </a:pPr>
            <a:endParaRPr lang="en-US" b="1" dirty="0" smtClean="0"/>
          </a:p>
          <a:p>
            <a:pPr>
              <a:buNone/>
            </a:pPr>
            <a:r>
              <a:rPr lang="en-US" b="1" dirty="0" err="1" smtClean="0"/>
              <a:t>Wh</a:t>
            </a:r>
            <a:r>
              <a:rPr lang="en-US" b="1" dirty="0" smtClean="0"/>
              <a:t> –question structure:  </a:t>
            </a:r>
            <a:endParaRPr lang="es-MX" dirty="0" smtClean="0"/>
          </a:p>
          <a:p>
            <a:pPr>
              <a:buNone/>
            </a:pPr>
            <a:r>
              <a:rPr lang="en-US" i="1" dirty="0" err="1" smtClean="0"/>
              <a:t>Wh</a:t>
            </a:r>
            <a:r>
              <a:rPr lang="en-US" i="1" dirty="0" smtClean="0"/>
              <a:t>-question word + aux did + subject + use to + verb +?</a:t>
            </a:r>
            <a:endParaRPr lang="es-MX" dirty="0" smtClean="0"/>
          </a:p>
          <a:p>
            <a:pPr>
              <a:buNone/>
            </a:pPr>
            <a:r>
              <a:rPr lang="en-US" b="1" i="1" dirty="0" smtClean="0"/>
              <a:t>Example:</a:t>
            </a:r>
            <a:endParaRPr lang="es-MX" b="1" dirty="0" smtClean="0"/>
          </a:p>
          <a:p>
            <a:pPr>
              <a:buNone/>
            </a:pPr>
            <a:r>
              <a:rPr lang="en-US" dirty="0" smtClean="0"/>
              <a:t>What did you use to eat when you were a child?</a:t>
            </a:r>
            <a:endParaRPr lang="es-MX" dirty="0" smtClean="0"/>
          </a:p>
          <a:p>
            <a:pPr>
              <a:buNone/>
            </a:pPr>
            <a:endParaRPr lang="en-US" dirty="0" smtClean="0"/>
          </a:p>
          <a:p>
            <a:pPr>
              <a:buNone/>
            </a:pPr>
            <a:r>
              <a:rPr lang="en-US" dirty="0" smtClean="0"/>
              <a:t>Notice that  </a:t>
            </a:r>
            <a:r>
              <a:rPr lang="en-US" b="1" i="1" dirty="0" smtClean="0"/>
              <a:t>use </a:t>
            </a:r>
            <a:r>
              <a:rPr lang="en-US" dirty="0" smtClean="0"/>
              <a:t>goes back to its base form because the auxiliary </a:t>
            </a:r>
          </a:p>
          <a:p>
            <a:pPr>
              <a:buNone/>
            </a:pPr>
            <a:r>
              <a:rPr lang="en-US" b="1" i="1" dirty="0" smtClean="0"/>
              <a:t>did</a:t>
            </a:r>
            <a:r>
              <a:rPr lang="en-US" b="1" dirty="0" smtClean="0"/>
              <a:t> </a:t>
            </a:r>
            <a:r>
              <a:rPr lang="en-US" dirty="0" smtClean="0"/>
              <a:t>is being used in the sentence. </a:t>
            </a:r>
            <a:endParaRPr lang="es-MX" dirty="0" smtClean="0"/>
          </a:p>
          <a:p>
            <a:endParaRPr lang="es-MX" dirty="0"/>
          </a:p>
        </p:txBody>
      </p:sp>
      <p:pic>
        <p:nvPicPr>
          <p:cNvPr id="1026" name="Picture 2" descr="C:\Users\Marisol\AppData\Local\Microsoft\Windows\Temporary Internet Files\Content.IE5\OF2QXTXL\MP900430469[1].jpg"/>
          <p:cNvPicPr>
            <a:picLocks noChangeAspect="1" noChangeArrowheads="1"/>
          </p:cNvPicPr>
          <p:nvPr/>
        </p:nvPicPr>
        <p:blipFill>
          <a:blip r:embed="rId2" cstate="print"/>
          <a:srcRect/>
          <a:stretch>
            <a:fillRect/>
          </a:stretch>
        </p:blipFill>
        <p:spPr bwMode="auto">
          <a:xfrm rot="799973">
            <a:off x="7232372" y="1559963"/>
            <a:ext cx="1512168" cy="2016224"/>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7467600" cy="1143000"/>
          </a:xfrm>
        </p:spPr>
        <p:txBody>
          <a:bodyPr>
            <a:normAutofit/>
          </a:bodyPr>
          <a:lstStyle/>
          <a:p>
            <a:r>
              <a:rPr lang="en-US" sz="4800" dirty="0" smtClean="0">
                <a:ln w="10160">
                  <a:solidFill>
                    <a:srgbClr val="FF3399"/>
                  </a:solidFill>
                  <a:prstDash val="solid"/>
                </a:ln>
                <a:solidFill>
                  <a:srgbClr val="FFFFFF"/>
                </a:solidFill>
                <a:effectLst>
                  <a:outerShdw blurRad="38100" dist="32000" dir="5400000" algn="tl">
                    <a:srgbClr val="000000">
                      <a:alpha val="30000"/>
                    </a:srgbClr>
                  </a:outerShdw>
                </a:effectLst>
              </a:rPr>
              <a:t>Be used to</a:t>
            </a:r>
            <a:endParaRPr lang="es-MX" dirty="0"/>
          </a:p>
        </p:txBody>
      </p:sp>
      <p:sp>
        <p:nvSpPr>
          <p:cNvPr id="3" name="2 Marcador de contenido"/>
          <p:cNvSpPr>
            <a:spLocks noGrp="1"/>
          </p:cNvSpPr>
          <p:nvPr>
            <p:ph idx="1"/>
          </p:nvPr>
        </p:nvSpPr>
        <p:spPr>
          <a:xfrm>
            <a:off x="395536" y="980728"/>
            <a:ext cx="8568952" cy="5616624"/>
          </a:xfrm>
        </p:spPr>
        <p:txBody>
          <a:bodyPr>
            <a:normAutofit fontScale="77500" lnSpcReduction="20000"/>
          </a:bodyPr>
          <a:lstStyle/>
          <a:p>
            <a:pPr>
              <a:buNone/>
            </a:pPr>
            <a:r>
              <a:rPr lang="en-US" b="1" i="1" dirty="0" smtClean="0"/>
              <a:t>Structure:</a:t>
            </a:r>
            <a:endParaRPr lang="es-MX" dirty="0" smtClean="0"/>
          </a:p>
          <a:p>
            <a:pPr>
              <a:buNone/>
            </a:pPr>
            <a:r>
              <a:rPr lang="en-US" dirty="0" smtClean="0"/>
              <a:t>Be used to + -</a:t>
            </a:r>
            <a:r>
              <a:rPr lang="en-US" dirty="0" err="1" smtClean="0"/>
              <a:t>ing</a:t>
            </a:r>
            <a:r>
              <a:rPr lang="en-US" dirty="0" smtClean="0"/>
              <a:t> form or a noun or a pronoun (The tense </a:t>
            </a:r>
          </a:p>
          <a:p>
            <a:pPr>
              <a:buNone/>
            </a:pPr>
            <a:r>
              <a:rPr lang="en-US" dirty="0" smtClean="0"/>
              <a:t>is shown on </a:t>
            </a:r>
            <a:r>
              <a:rPr lang="en-US" i="1" dirty="0" smtClean="0"/>
              <a:t>be</a:t>
            </a:r>
            <a:r>
              <a:rPr lang="en-US" dirty="0" smtClean="0"/>
              <a:t>).</a:t>
            </a:r>
          </a:p>
          <a:p>
            <a:pPr>
              <a:buNone/>
            </a:pPr>
            <a:endParaRPr lang="es-MX" dirty="0" smtClean="0"/>
          </a:p>
          <a:p>
            <a:pPr>
              <a:buNone/>
            </a:pPr>
            <a:r>
              <a:rPr lang="en-US" dirty="0" smtClean="0"/>
              <a:t>We use </a:t>
            </a:r>
            <a:r>
              <a:rPr lang="en-US" i="1" dirty="0" smtClean="0"/>
              <a:t>be used to doing or a noun or a pronoun</a:t>
            </a:r>
            <a:r>
              <a:rPr lang="en-US" dirty="0" smtClean="0"/>
              <a:t> to talk </a:t>
            </a:r>
          </a:p>
          <a:p>
            <a:pPr>
              <a:buNone/>
            </a:pPr>
            <a:r>
              <a:rPr lang="en-US" dirty="0" smtClean="0"/>
              <a:t>about something that we are accustomed to. </a:t>
            </a:r>
            <a:r>
              <a:rPr lang="en-US" b="1" dirty="0" smtClean="0"/>
              <a:t> </a:t>
            </a:r>
            <a:endParaRPr lang="es-MX" dirty="0" smtClean="0"/>
          </a:p>
          <a:p>
            <a:pPr>
              <a:buNone/>
            </a:pPr>
            <a:endParaRPr lang="en-US" dirty="0" smtClean="0"/>
          </a:p>
          <a:p>
            <a:pPr>
              <a:buNone/>
            </a:pPr>
            <a:r>
              <a:rPr lang="en-US" dirty="0" smtClean="0"/>
              <a:t>Examples: </a:t>
            </a:r>
            <a:endParaRPr lang="es-MX" dirty="0" smtClean="0"/>
          </a:p>
          <a:p>
            <a:pPr>
              <a:buNone/>
            </a:pPr>
            <a:r>
              <a:rPr lang="en-US" dirty="0" smtClean="0"/>
              <a:t>They are used to eating olives.</a:t>
            </a:r>
            <a:endParaRPr lang="es-MX" dirty="0" smtClean="0"/>
          </a:p>
          <a:p>
            <a:pPr>
              <a:buNone/>
            </a:pPr>
            <a:r>
              <a:rPr lang="en-US" dirty="0" smtClean="0"/>
              <a:t>He is not used to exercising every day.</a:t>
            </a:r>
            <a:endParaRPr lang="es-MX" dirty="0" smtClean="0"/>
          </a:p>
          <a:p>
            <a:pPr>
              <a:buNone/>
            </a:pPr>
            <a:endParaRPr lang="en-US" dirty="0" smtClean="0"/>
          </a:p>
          <a:p>
            <a:pPr>
              <a:buNone/>
            </a:pPr>
            <a:r>
              <a:rPr lang="en-US" b="1" dirty="0" smtClean="0"/>
              <a:t>Be used to + noun</a:t>
            </a:r>
            <a:endParaRPr lang="es-MX" dirty="0" smtClean="0"/>
          </a:p>
          <a:p>
            <a:pPr>
              <a:buNone/>
            </a:pPr>
            <a:r>
              <a:rPr lang="en-US" dirty="0" smtClean="0"/>
              <a:t> Example:</a:t>
            </a:r>
            <a:endParaRPr lang="es-MX" dirty="0" smtClean="0"/>
          </a:p>
          <a:p>
            <a:pPr>
              <a:buNone/>
            </a:pPr>
            <a:r>
              <a:rPr lang="en-US" dirty="0" smtClean="0"/>
              <a:t>When I lived in England I was used to the cold weather, but now </a:t>
            </a:r>
          </a:p>
          <a:p>
            <a:pPr>
              <a:buNone/>
            </a:pPr>
            <a:r>
              <a:rPr lang="en-US" dirty="0" smtClean="0"/>
              <a:t>I am used to the Panamanian hot weather.</a:t>
            </a:r>
            <a:endParaRPr lang="es-MX" dirty="0" smtClean="0"/>
          </a:p>
          <a:p>
            <a:endParaRPr lang="es-MX" dirty="0" smtClean="0"/>
          </a:p>
          <a:p>
            <a:pPr>
              <a:buNone/>
            </a:pPr>
            <a:endParaRPr lang="es-MX" dirty="0"/>
          </a:p>
        </p:txBody>
      </p:sp>
      <p:pic>
        <p:nvPicPr>
          <p:cNvPr id="2058" name="Picture 10" descr="C:\Users\Marisol\AppData\Local\Microsoft\Windows\Temporary Internet Files\Content.IE5\2F6BGNON\MP900438555[1].jpg"/>
          <p:cNvPicPr>
            <a:picLocks noChangeAspect="1" noChangeArrowheads="1"/>
          </p:cNvPicPr>
          <p:nvPr/>
        </p:nvPicPr>
        <p:blipFill>
          <a:blip r:embed="rId2" cstate="print"/>
          <a:srcRect/>
          <a:stretch>
            <a:fillRect/>
          </a:stretch>
        </p:blipFill>
        <p:spPr bwMode="auto">
          <a:xfrm rot="1561253">
            <a:off x="6504195" y="3158596"/>
            <a:ext cx="1859354" cy="2016224"/>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92696"/>
            <a:ext cx="8229600" cy="1001266"/>
          </a:xfrm>
        </p:spPr>
        <p:txBody>
          <a:bodyPr>
            <a:noAutofit/>
            <a:scene3d>
              <a:camera prst="orthographicFront"/>
              <a:lightRig rig="soft" dir="t">
                <a:rot lat="0" lon="0" rev="10800000"/>
              </a:lightRig>
            </a:scene3d>
            <a:sp3d>
              <a:bevelT w="27940" h="12700"/>
              <a:contourClr>
                <a:srgbClr val="DDDDDD"/>
              </a:contourClr>
            </a:sp3d>
          </a:bodyPr>
          <a:lstStyle/>
          <a:p>
            <a:pPr algn="ctr"/>
            <a:r>
              <a:rPr lang="en-US" sz="3600" b="1" spc="150" dirty="0" smtClean="0">
                <a:ln w="11430">
                  <a:solidFill>
                    <a:srgbClr val="FF0066"/>
                  </a:solidFill>
                </a:ln>
                <a:solidFill>
                  <a:srgbClr val="F8F8F8"/>
                </a:solidFill>
                <a:effectLst>
                  <a:outerShdw blurRad="25400" algn="tl" rotWithShape="0">
                    <a:srgbClr val="000000">
                      <a:alpha val="43000"/>
                    </a:srgbClr>
                  </a:outerShdw>
                </a:effectLst>
                <a:latin typeface="+mn-lt"/>
              </a:rPr>
              <a:t>Assignment</a:t>
            </a:r>
            <a:r>
              <a:rPr lang="es-MX" sz="3600" b="1" spc="150" dirty="0" smtClean="0">
                <a:ln w="11430">
                  <a:solidFill>
                    <a:srgbClr val="FF0066"/>
                  </a:solidFill>
                </a:ln>
                <a:solidFill>
                  <a:srgbClr val="F8F8F8"/>
                </a:solidFill>
                <a:effectLst>
                  <a:outerShdw blurRad="25400" algn="tl" rotWithShape="0">
                    <a:srgbClr val="000000">
                      <a:alpha val="43000"/>
                    </a:srgbClr>
                  </a:outerShdw>
                </a:effectLst>
                <a:latin typeface="+mn-lt"/>
              </a:rPr>
              <a:t/>
            </a:r>
            <a:br>
              <a:rPr lang="es-MX" sz="3600" b="1" spc="150" dirty="0" smtClean="0">
                <a:ln w="11430">
                  <a:solidFill>
                    <a:srgbClr val="FF0066"/>
                  </a:solidFill>
                </a:ln>
                <a:solidFill>
                  <a:srgbClr val="F8F8F8"/>
                </a:solidFill>
                <a:effectLst>
                  <a:outerShdw blurRad="25400" algn="tl" rotWithShape="0">
                    <a:srgbClr val="000000">
                      <a:alpha val="43000"/>
                    </a:srgbClr>
                  </a:outerShdw>
                </a:effectLst>
                <a:latin typeface="+mn-lt"/>
              </a:rPr>
            </a:br>
            <a:endParaRPr lang="es-MX" sz="3600" b="1" spc="150" dirty="0">
              <a:ln w="11430">
                <a:solidFill>
                  <a:srgbClr val="FF0066"/>
                </a:solidFill>
              </a:ln>
              <a:solidFill>
                <a:srgbClr val="F8F8F8"/>
              </a:solidFill>
              <a:effectLst>
                <a:outerShdw blurRad="25400" algn="tl" rotWithShape="0">
                  <a:srgbClr val="000000">
                    <a:alpha val="43000"/>
                  </a:srgbClr>
                </a:outerShdw>
              </a:effectLst>
              <a:latin typeface="+mn-lt"/>
            </a:endParaRPr>
          </a:p>
        </p:txBody>
      </p:sp>
      <p:sp>
        <p:nvSpPr>
          <p:cNvPr id="3" name="2 Marcador de contenido"/>
          <p:cNvSpPr>
            <a:spLocks noGrp="1"/>
          </p:cNvSpPr>
          <p:nvPr>
            <p:ph idx="1"/>
          </p:nvPr>
        </p:nvSpPr>
        <p:spPr>
          <a:xfrm>
            <a:off x="323528" y="2132856"/>
            <a:ext cx="8301608" cy="4464496"/>
          </a:xfrm>
        </p:spPr>
        <p:txBody>
          <a:bodyPr>
            <a:normAutofit fontScale="92500" lnSpcReduction="20000"/>
          </a:bodyPr>
          <a:lstStyle/>
          <a:p>
            <a:pPr>
              <a:buNone/>
            </a:pPr>
            <a:r>
              <a:rPr lang="en-US" sz="2600" b="1" i="1" dirty="0" smtClean="0"/>
              <a:t>Complete the sentences with the appropriate form of </a:t>
            </a:r>
          </a:p>
          <a:p>
            <a:pPr>
              <a:buNone/>
            </a:pPr>
            <a:r>
              <a:rPr lang="en-US" sz="2600" b="1" i="1" dirty="0" smtClean="0"/>
              <a:t>used to and the verb in brackets</a:t>
            </a:r>
            <a:r>
              <a:rPr lang="en-US" b="1" i="1" dirty="0" smtClean="0"/>
              <a:t>.</a:t>
            </a:r>
            <a:endParaRPr lang="es-MX" b="1" i="1" dirty="0" smtClean="0"/>
          </a:p>
          <a:p>
            <a:pPr lvl="0">
              <a:buNone/>
            </a:pPr>
            <a:r>
              <a:rPr lang="en-US" sz="2600" dirty="0" smtClean="0"/>
              <a:t>1. It is difficult for Bill to drive in Panama. He ____________________(drive) on such narrow streets.</a:t>
            </a:r>
            <a:endParaRPr lang="es-MX" sz="2600" dirty="0" smtClean="0"/>
          </a:p>
          <a:p>
            <a:pPr lvl="0">
              <a:buNone/>
            </a:pPr>
            <a:r>
              <a:rPr lang="en-US" sz="2600" dirty="0" smtClean="0"/>
              <a:t>2. Gloria didn’t ___________________ (have) a blackberry, but now she does.</a:t>
            </a:r>
            <a:endParaRPr lang="es-MX" sz="2600" dirty="0" smtClean="0"/>
          </a:p>
          <a:p>
            <a:pPr lvl="0">
              <a:buNone/>
            </a:pPr>
            <a:r>
              <a:rPr lang="en-US" sz="2600" dirty="0" smtClean="0"/>
              <a:t>3. Computers _________________(be) very expensive. Now the prices are more reasonable.</a:t>
            </a:r>
            <a:endParaRPr lang="es-MX" sz="2600" dirty="0" smtClean="0"/>
          </a:p>
          <a:p>
            <a:pPr lvl="0">
              <a:buNone/>
            </a:pPr>
            <a:r>
              <a:rPr lang="en-US" sz="2600" dirty="0" smtClean="0"/>
              <a:t>4.  People from Jamaica __________________ (eat) spicy food. They find our food tasteless.</a:t>
            </a:r>
            <a:endParaRPr lang="es-MX" sz="2600" dirty="0" smtClean="0"/>
          </a:p>
          <a:p>
            <a:pPr lvl="0">
              <a:buNone/>
            </a:pPr>
            <a:r>
              <a:rPr lang="en-US" sz="2600" dirty="0" smtClean="0"/>
              <a:t> 5. When Carlos was young, he ________________ (ride) a bicycle to school.</a:t>
            </a:r>
            <a:endParaRPr lang="es-MX" sz="2600" dirty="0" smtClean="0"/>
          </a:p>
          <a:p>
            <a:pPr>
              <a:buNone/>
            </a:pPr>
            <a:endParaRPr lang="es-MX" dirty="0"/>
          </a:p>
        </p:txBody>
      </p:sp>
      <p:pic>
        <p:nvPicPr>
          <p:cNvPr id="5" name="4 Imagen" descr="MC900198327[1]"/>
          <p:cNvPicPr/>
          <p:nvPr/>
        </p:nvPicPr>
        <p:blipFill>
          <a:blip r:embed="rId2" cstate="print"/>
          <a:srcRect/>
          <a:stretch>
            <a:fillRect/>
          </a:stretch>
        </p:blipFill>
        <p:spPr bwMode="auto">
          <a:xfrm rot="20821903">
            <a:off x="5926693" y="184545"/>
            <a:ext cx="1800200" cy="1368152"/>
          </a:xfrm>
          <a:prstGeom prst="rect">
            <a:avLst/>
          </a:prstGeom>
          <a:noFill/>
          <a:ln w="9525">
            <a:solidFill>
              <a:srgbClr val="FF3399"/>
            </a:solidFill>
            <a:miter lim="800000"/>
            <a:headEnd/>
            <a:tailEnd/>
          </a:ln>
        </p:spPr>
      </p:pic>
      <p:sp>
        <p:nvSpPr>
          <p:cNvPr id="6" name="Rectangle 1"/>
          <p:cNvSpPr>
            <a:spLocks noChangeArrowheads="1"/>
          </p:cNvSpPr>
          <p:nvPr/>
        </p:nvSpPr>
        <p:spPr bwMode="auto">
          <a:xfrm rot="19991731">
            <a:off x="6926331" y="1320481"/>
            <a:ext cx="2244573"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When I was a child, I used to dream  of my graduation day.</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MPj03998830000[1]"/>
          <p:cNvPicPr>
            <a:picLocks noChangeAspect="1" noChangeArrowheads="1"/>
          </p:cNvPicPr>
          <p:nvPr/>
        </p:nvPicPr>
        <p:blipFill>
          <a:blip r:embed="rId2" cstate="print"/>
          <a:srcRect/>
          <a:stretch>
            <a:fillRect/>
          </a:stretch>
        </p:blipFill>
        <p:spPr bwMode="auto">
          <a:xfrm>
            <a:off x="5508104" y="188640"/>
            <a:ext cx="2544762"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61" name="Rectangle 1"/>
          <p:cNvSpPr>
            <a:spLocks noChangeArrowheads="1"/>
          </p:cNvSpPr>
          <p:nvPr/>
        </p:nvSpPr>
        <p:spPr bwMode="auto">
          <a:xfrm>
            <a:off x="755576" y="1909862"/>
            <a:ext cx="7661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analyze the basic structures of the English language.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s-MX"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use the basic structures of the English language correctly.</a:t>
            </a:r>
            <a:endParaRPr kumimoji="0" lang="es-MX"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000" b="1" dirty="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8" name="7 CuadroTexto"/>
          <p:cNvSpPr txBox="1"/>
          <p:nvPr/>
        </p:nvSpPr>
        <p:spPr>
          <a:xfrm>
            <a:off x="755576" y="332656"/>
            <a:ext cx="5976664" cy="923330"/>
          </a:xfrm>
          <a:prstGeom prst="rect">
            <a:avLst/>
          </a:prstGeom>
          <a:noFill/>
        </p:spPr>
        <p:txBody>
          <a:bodyPr wrap="square" rtlCol="0">
            <a:spAutoFit/>
          </a:bodyPr>
          <a:lstStyle/>
          <a:p>
            <a:pPr lvl="0"/>
            <a:r>
              <a:rPr kumimoji="0" lang="en-US" sz="3600" b="1" i="0" u="none" strike="noStrike" cap="none" normalizeH="0" baseline="0" dirty="0" smtClean="0">
                <a:ln>
                  <a:noFill/>
                </a:ln>
                <a:solidFill>
                  <a:srgbClr val="FFCCFF"/>
                </a:solidFill>
                <a:effectLst/>
                <a:latin typeface="Arial" pitchFamily="34" charset="0"/>
                <a:ea typeface="Calibri" pitchFamily="34" charset="0"/>
                <a:cs typeface="Arial" pitchFamily="34" charset="0"/>
              </a:rPr>
              <a:t>OBJECTIVES</a:t>
            </a:r>
            <a:endParaRPr kumimoji="0" lang="es-MX" sz="3600" b="0" i="0" u="none" strike="noStrike" cap="none" normalizeH="0" baseline="0" dirty="0" smtClean="0">
              <a:ln>
                <a:noFill/>
              </a:ln>
              <a:solidFill>
                <a:srgbClr val="FFCCFF"/>
              </a:solidFill>
              <a:effectLst/>
              <a:latin typeface="Arial" pitchFamily="34" charset="0"/>
              <a:cs typeface="Arial" pitchFamily="34" charset="0"/>
            </a:endParaRPr>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908720"/>
            <a:ext cx="7467600" cy="5184576"/>
          </a:xfrm>
        </p:spPr>
        <p:txBody>
          <a:bodyPr>
            <a:normAutofit fontScale="92500" lnSpcReduction="10000"/>
          </a:bodyPr>
          <a:lstStyle/>
          <a:p>
            <a:pPr marL="0" lvl="0" indent="0" eaLnBrk="0" fontAlgn="base" hangingPunct="0">
              <a:spcBef>
                <a:spcPct val="0"/>
              </a:spcBef>
              <a:spcAft>
                <a:spcPct val="0"/>
              </a:spcAft>
              <a:buClrTx/>
              <a:buSzTx/>
              <a:buNone/>
            </a:pPr>
            <a:endParaRPr lang="en-US" sz="3200" b="1" dirty="0" smtClean="0">
              <a:latin typeface="Arial" pitchFamily="34" charset="0"/>
              <a:ea typeface="Calibri" pitchFamily="34" charset="0"/>
              <a:cs typeface="Arial" pitchFamily="34" charset="0"/>
            </a:endParaRPr>
          </a:p>
          <a:p>
            <a:pPr marL="0" lvl="0" indent="0" eaLnBrk="0" fontAlgn="base" hangingPunct="0">
              <a:spcBef>
                <a:spcPct val="0"/>
              </a:spcBef>
              <a:spcAft>
                <a:spcPct val="0"/>
              </a:spcAft>
              <a:buClrTx/>
              <a:buSzTx/>
              <a:buNone/>
            </a:pPr>
            <a:r>
              <a:rPr lang="en-US" sz="3200" dirty="0" smtClean="0">
                <a:latin typeface="Arial" pitchFamily="34" charset="0"/>
                <a:ea typeface="Times New Roman" pitchFamily="18" charset="0"/>
                <a:cs typeface="Arial" pitchFamily="34" charset="0"/>
              </a:rPr>
              <a:t>Simple Present Tense (The use of do/does)</a:t>
            </a:r>
            <a:endParaRPr lang="es-MX" sz="3200" dirty="0" smtClean="0">
              <a:latin typeface="Arial" pitchFamily="34" charset="0"/>
              <a:cs typeface="Arial" pitchFamily="34" charset="0"/>
            </a:endParaRPr>
          </a:p>
          <a:p>
            <a:pPr marL="0" lvl="0" indent="0" eaLnBrk="0" fontAlgn="base" hangingPunct="0">
              <a:spcBef>
                <a:spcPct val="0"/>
              </a:spcBef>
              <a:spcAft>
                <a:spcPct val="0"/>
              </a:spcAft>
              <a:buClrTx/>
              <a:buSzTx/>
              <a:buNone/>
            </a:pPr>
            <a:endParaRPr lang="en-US" sz="3200" i="1"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pPr>
            <a:r>
              <a:rPr lang="en-US" sz="3200" i="1" dirty="0" smtClean="0">
                <a:latin typeface="Arial" pitchFamily="34" charset="0"/>
                <a:ea typeface="Times New Roman" pitchFamily="18" charset="0"/>
                <a:cs typeface="Arial" pitchFamily="34" charset="0"/>
              </a:rPr>
              <a:t>Positive statement structure</a:t>
            </a:r>
            <a:endParaRPr lang="es-MX" sz="32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3200" i="1" dirty="0" smtClean="0">
                <a:latin typeface="Arial" pitchFamily="34" charset="0"/>
                <a:ea typeface="Times New Roman" pitchFamily="18" charset="0"/>
                <a:cs typeface="Arial" pitchFamily="34" charset="0"/>
              </a:rPr>
              <a:t>Subject + verb: </a:t>
            </a:r>
            <a:endParaRPr lang="es-MX" sz="32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3200" i="1" dirty="0" smtClean="0">
                <a:latin typeface="Arial" pitchFamily="34" charset="0"/>
                <a:ea typeface="Times New Roman" pitchFamily="18" charset="0"/>
                <a:cs typeface="Arial" pitchFamily="34" charset="0"/>
              </a:rPr>
              <a:t>She likes apples.</a:t>
            </a:r>
            <a:endParaRPr lang="es-MX" sz="3200" dirty="0" smtClean="0">
              <a:latin typeface="Arial" pitchFamily="34" charset="0"/>
              <a:cs typeface="Arial" pitchFamily="34" charset="0"/>
            </a:endParaRPr>
          </a:p>
          <a:p>
            <a:pPr marL="0" lvl="0" indent="0" eaLnBrk="0" fontAlgn="base" hangingPunct="0">
              <a:spcBef>
                <a:spcPct val="0"/>
              </a:spcBef>
              <a:spcAft>
                <a:spcPct val="0"/>
              </a:spcAft>
              <a:buClrTx/>
              <a:buSzTx/>
              <a:buNone/>
            </a:pPr>
            <a:endParaRPr lang="en-US" sz="3200" i="1"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pPr>
            <a:r>
              <a:rPr lang="en-US" sz="3200" i="1" dirty="0" smtClean="0">
                <a:latin typeface="Arial" pitchFamily="34" charset="0"/>
                <a:ea typeface="Times New Roman" pitchFamily="18" charset="0"/>
                <a:cs typeface="Arial" pitchFamily="34" charset="0"/>
              </a:rPr>
              <a:t>Negative statement structure: </a:t>
            </a:r>
          </a:p>
          <a:p>
            <a:pPr marL="0" lvl="0" indent="0" eaLnBrk="0" fontAlgn="base" hangingPunct="0">
              <a:spcBef>
                <a:spcPct val="0"/>
              </a:spcBef>
              <a:spcAft>
                <a:spcPct val="0"/>
              </a:spcAft>
              <a:buClrTx/>
              <a:buSzTx/>
              <a:buNone/>
            </a:pPr>
            <a:endParaRPr lang="en-US" sz="2400" i="1"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pPr>
            <a:r>
              <a:rPr lang="en-US" sz="2400" i="1" dirty="0" smtClean="0">
                <a:latin typeface="Arial" pitchFamily="34" charset="0"/>
                <a:ea typeface="Times New Roman" pitchFamily="18" charset="0"/>
                <a:cs typeface="Arial" pitchFamily="34" charset="0"/>
              </a:rPr>
              <a:t>Subject+ auxiliary verb (do/does) +not + main verb: </a:t>
            </a:r>
          </a:p>
          <a:p>
            <a:pPr marL="0" lvl="0" indent="0" eaLnBrk="0" fontAlgn="base" hangingPunct="0">
              <a:spcBef>
                <a:spcPct val="0"/>
              </a:spcBef>
              <a:spcAft>
                <a:spcPct val="0"/>
              </a:spcAft>
              <a:buClrTx/>
              <a:buSzTx/>
              <a:buNone/>
            </a:pPr>
            <a:r>
              <a:rPr lang="en-US" sz="3200" i="1" dirty="0" smtClean="0">
                <a:latin typeface="Arial" pitchFamily="34" charset="0"/>
                <a:ea typeface="Times New Roman" pitchFamily="18" charset="0"/>
                <a:cs typeface="Arial" pitchFamily="34" charset="0"/>
              </a:rPr>
              <a:t>She does not like apples.</a:t>
            </a:r>
            <a:endParaRPr lang="en-US" sz="3200" dirty="0" smtClean="0">
              <a:latin typeface="Arial" pitchFamily="34" charset="0"/>
              <a:cs typeface="Arial" pitchFamily="34" charset="0"/>
            </a:endParaRPr>
          </a:p>
          <a:p>
            <a:endParaRPr lang="es-MX" dirty="0"/>
          </a:p>
        </p:txBody>
      </p:sp>
      <p:pic>
        <p:nvPicPr>
          <p:cNvPr id="5" name="Picture 24" descr="MPj03998880000[1]"/>
          <p:cNvPicPr>
            <a:picLocks noChangeAspect="1" noChangeArrowheads="1"/>
          </p:cNvPicPr>
          <p:nvPr/>
        </p:nvPicPr>
        <p:blipFill>
          <a:blip r:embed="rId2" cstate="print"/>
          <a:srcRect/>
          <a:stretch>
            <a:fillRect/>
          </a:stretch>
        </p:blipFill>
        <p:spPr bwMode="auto">
          <a:xfrm>
            <a:off x="5868144" y="1844824"/>
            <a:ext cx="3031356" cy="2304256"/>
          </a:xfrm>
          <a:prstGeom prst="ellipse">
            <a:avLst/>
          </a:prstGeom>
          <a:ln>
            <a:noFill/>
          </a:ln>
          <a:effectLst>
            <a:softEdge rad="112500"/>
          </a:effectLst>
        </p:spPr>
      </p:pic>
      <p:sp>
        <p:nvSpPr>
          <p:cNvPr id="6" name="5 CuadroTexto"/>
          <p:cNvSpPr txBox="1"/>
          <p:nvPr/>
        </p:nvSpPr>
        <p:spPr>
          <a:xfrm>
            <a:off x="539552" y="260648"/>
            <a:ext cx="8136904" cy="646331"/>
          </a:xfrm>
          <a:prstGeom prst="rect">
            <a:avLst/>
          </a:prstGeom>
          <a:noFill/>
        </p:spPr>
        <p:txBody>
          <a:bodyPr wrap="square" rtlCol="0">
            <a:spAutoFit/>
          </a:bodyPr>
          <a:lstStyle/>
          <a:p>
            <a:pPr lvl="0" algn="ctr" eaLnBrk="0" fontAlgn="base" hangingPunct="0">
              <a:spcBef>
                <a:spcPct val="0"/>
              </a:spcBef>
              <a:spcAft>
                <a:spcPct val="0"/>
              </a:spcAft>
            </a:pPr>
            <a:r>
              <a:rPr lang="en-US" sz="3600" b="1" dirty="0" smtClean="0">
                <a:solidFill>
                  <a:srgbClr val="FFCCFF"/>
                </a:solidFill>
                <a:latin typeface="Arial" pitchFamily="34" charset="0"/>
                <a:ea typeface="Calibri" pitchFamily="34" charset="0"/>
                <a:cs typeface="Arial" pitchFamily="34" charset="0"/>
              </a:rPr>
              <a:t>COURSE CONTENTS</a:t>
            </a:r>
            <a:endParaRPr lang="es-MX" sz="3600" dirty="0" smtClean="0">
              <a:solidFill>
                <a:srgbClr val="FFCC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 </a:t>
            </a:r>
            <a:endParaRPr lang="es-MX" dirty="0"/>
          </a:p>
        </p:txBody>
      </p:sp>
      <p:graphicFrame>
        <p:nvGraphicFramePr>
          <p:cNvPr id="7" name="6 Tabla"/>
          <p:cNvGraphicFramePr>
            <a:graphicFrameLocks noGrp="1"/>
          </p:cNvGraphicFramePr>
          <p:nvPr/>
        </p:nvGraphicFramePr>
        <p:xfrm>
          <a:off x="683566" y="908720"/>
          <a:ext cx="7776864" cy="5127817"/>
        </p:xfrm>
        <a:graphic>
          <a:graphicData uri="http://schemas.openxmlformats.org/drawingml/2006/table">
            <a:tbl>
              <a:tblPr firstRow="1" bandRow="1">
                <a:tableStyleId>{5C22544A-7EE6-4342-B048-85BDC9FD1C3A}</a:tableStyleId>
              </a:tblPr>
              <a:tblGrid>
                <a:gridCol w="1296144"/>
                <a:gridCol w="1296144"/>
                <a:gridCol w="1296144"/>
                <a:gridCol w="1296144"/>
                <a:gridCol w="1296144"/>
                <a:gridCol w="1296144"/>
              </a:tblGrid>
              <a:tr h="689219">
                <a:tc>
                  <a:txBody>
                    <a:bodyPr/>
                    <a:lstStyle/>
                    <a:p>
                      <a:pPr>
                        <a:lnSpc>
                          <a:spcPct val="115000"/>
                        </a:lnSpc>
                        <a:spcAft>
                          <a:spcPts val="0"/>
                        </a:spcAft>
                      </a:pP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i="1" dirty="0" err="1" smtClean="0">
                          <a:latin typeface="Arial" pitchFamily="34" charset="0"/>
                          <a:ea typeface="Times New Roman"/>
                          <a:cs typeface="Arial" pitchFamily="34" charset="0"/>
                        </a:rPr>
                        <a:t>Subject</a:t>
                      </a:r>
                      <a:endParaRPr lang="es-MX" sz="1600" i="1"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endParaRPr lang="es-MX" sz="1600" b="1" dirty="0" smtClean="0">
                        <a:latin typeface="Arial" pitchFamily="34" charset="0"/>
                        <a:ea typeface="Times New Roman"/>
                        <a:cs typeface="Arial" pitchFamily="34" charset="0"/>
                      </a:endParaRPr>
                    </a:p>
                    <a:p>
                      <a:pPr>
                        <a:lnSpc>
                          <a:spcPct val="115000"/>
                        </a:lnSpc>
                        <a:spcAft>
                          <a:spcPts val="0"/>
                        </a:spcAft>
                      </a:pPr>
                      <a:r>
                        <a:rPr lang="es-MX" sz="1600" b="1" dirty="0" err="1" smtClean="0">
                          <a:latin typeface="Arial" pitchFamily="34" charset="0"/>
                          <a:ea typeface="Times New Roman"/>
                          <a:cs typeface="Arial" pitchFamily="34" charset="0"/>
                        </a:rPr>
                        <a:t>Auxiliary</a:t>
                      </a:r>
                      <a:r>
                        <a:rPr lang="es-MX" sz="1600" b="1" dirty="0" smtClean="0">
                          <a:latin typeface="Arial" pitchFamily="34" charset="0"/>
                          <a:ea typeface="Times New Roman"/>
                          <a:cs typeface="Arial" pitchFamily="34" charset="0"/>
                        </a:rPr>
                        <a:t> </a:t>
                      </a:r>
                      <a:r>
                        <a:rPr lang="es-MX" sz="1600" b="1" dirty="0" err="1">
                          <a:latin typeface="Arial" pitchFamily="34" charset="0"/>
                          <a:ea typeface="Times New Roman"/>
                          <a:cs typeface="Arial" pitchFamily="34" charset="0"/>
                        </a:rPr>
                        <a:t>verb</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pPr>
                      <a:endParaRPr lang="es-MX" sz="1600" dirty="0">
                        <a:latin typeface="Arial" pitchFamily="34" charset="0"/>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Main</a:t>
                      </a:r>
                      <a:r>
                        <a:rPr lang="es-MX" sz="1600" b="1" dirty="0">
                          <a:latin typeface="Arial" pitchFamily="34" charset="0"/>
                          <a:ea typeface="Times New Roman"/>
                          <a:cs typeface="Arial" pitchFamily="34" charset="0"/>
                        </a:rPr>
                        <a:t> </a:t>
                      </a:r>
                      <a:r>
                        <a:rPr lang="es-MX" sz="1600" b="1" dirty="0" err="1">
                          <a:latin typeface="Arial" pitchFamily="34" charset="0"/>
                          <a:ea typeface="Times New Roman"/>
                          <a:cs typeface="Arial" pitchFamily="34" charset="0"/>
                        </a:rPr>
                        <a:t>verb</a:t>
                      </a:r>
                      <a:endParaRPr lang="es-MX" sz="1600" dirty="0">
                        <a:latin typeface="Arial" pitchFamily="34" charset="0"/>
                        <a:ea typeface="Calibri"/>
                        <a:cs typeface="Arial" pitchFamily="34" charset="0"/>
                      </a:endParaRPr>
                    </a:p>
                  </a:txBody>
                  <a:tcPr marL="66675" marR="66675" marT="66675" marB="66675" anchor="ctr"/>
                </a:tc>
                <a:tc>
                  <a:txBody>
                    <a:bodyPr/>
                    <a:lstStyle/>
                    <a:p>
                      <a:endParaRPr lang="es-MX" sz="1600" dirty="0">
                        <a:latin typeface="Arial" pitchFamily="34" charset="0"/>
                        <a:cs typeface="Arial" pitchFamily="34" charset="0"/>
                      </a:endParaRPr>
                    </a:p>
                  </a:txBody>
                  <a:tcPr/>
                </a:tc>
              </a:tr>
              <a:tr h="689219">
                <a:tc rowSpan="2">
                  <a:txBody>
                    <a:bodyPr/>
                    <a:lstStyle/>
                    <a:p>
                      <a:pPr>
                        <a:lnSpc>
                          <a:spcPct val="115000"/>
                        </a:lnSpc>
                        <a:spcAft>
                          <a:spcPts val="0"/>
                        </a:spcAft>
                      </a:pPr>
                      <a:r>
                        <a:rPr lang="es-MX" sz="1600" b="1" dirty="0">
                          <a:latin typeface="Arial" pitchFamily="34" charset="0"/>
                          <a:ea typeface="Times New Roman"/>
                          <a:cs typeface="Arial" pitchFamily="34" charset="0"/>
                        </a:rPr>
                        <a:t>Affirmative </a:t>
                      </a:r>
                      <a:endParaRPr lang="es-MX" sz="1600" dirty="0">
                        <a:latin typeface="Arial" pitchFamily="34" charset="0"/>
                        <a:ea typeface="Calibri"/>
                        <a:cs typeface="Arial" pitchFamily="34" charset="0"/>
                      </a:endParaRPr>
                    </a:p>
                    <a:p>
                      <a:pPr>
                        <a:lnSpc>
                          <a:spcPct val="115000"/>
                        </a:lnSpc>
                        <a:spcAft>
                          <a:spcPts val="0"/>
                        </a:spcAft>
                      </a:pPr>
                      <a:r>
                        <a:rPr lang="es-MX" sz="1600" b="1" dirty="0">
                          <a:latin typeface="Arial" pitchFamily="34" charset="0"/>
                          <a:ea typeface="Times New Roman"/>
                          <a:cs typeface="Arial" pitchFamily="34" charset="0"/>
                        </a:rPr>
                        <a:t>statements</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a:latin typeface="Arial" pitchFamily="34" charset="0"/>
                          <a:ea typeface="Times New Roman"/>
                          <a:cs typeface="Arial" pitchFamily="34" charset="0"/>
                        </a:rPr>
                        <a:t>I, you, we, they</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pPr>
                      <a:endParaRPr lang="es-MX" sz="1600" dirty="0">
                        <a:latin typeface="Arial" pitchFamily="34" charset="0"/>
                        <a:cs typeface="Arial" pitchFamily="34" charset="0"/>
                      </a:endParaRPr>
                    </a:p>
                  </a:txBody>
                  <a:tcPr marL="66675" marR="66675" marT="66675" marB="66675" anchor="ctr"/>
                </a:tc>
                <a:tc>
                  <a:txBody>
                    <a:bodyPr/>
                    <a:lstStyle/>
                    <a:p>
                      <a:pPr>
                        <a:lnSpc>
                          <a:spcPct val="115000"/>
                        </a:lnSpc>
                      </a:pPr>
                      <a:endParaRPr lang="es-MX" sz="1600" dirty="0">
                        <a:latin typeface="Arial" pitchFamily="34" charset="0"/>
                        <a:cs typeface="Arial" pitchFamily="34" charset="0"/>
                      </a:endParaRPr>
                    </a:p>
                  </a:txBody>
                  <a:tcPr marL="66675" marR="66675" marT="66675" marB="66675" anchor="ctr"/>
                </a:tc>
                <a:tc>
                  <a:txBody>
                    <a:bodyPr/>
                    <a:lstStyle/>
                    <a:p>
                      <a:pPr>
                        <a:lnSpc>
                          <a:spcPct val="115000"/>
                        </a:lnSpc>
                        <a:spcAft>
                          <a:spcPts val="0"/>
                        </a:spcAft>
                      </a:pPr>
                      <a:r>
                        <a:rPr lang="es-MX" sz="1600" b="1">
                          <a:latin typeface="Arial" pitchFamily="34" charset="0"/>
                          <a:ea typeface="Times New Roman"/>
                          <a:cs typeface="Arial" pitchFamily="34" charset="0"/>
                        </a:rPr>
                        <a:t>like</a:t>
                      </a:r>
                      <a:endParaRPr lang="es-MX" sz="1600">
                        <a:latin typeface="Arial" pitchFamily="34" charset="0"/>
                        <a:ea typeface="Calibri"/>
                        <a:cs typeface="Arial" pitchFamily="34" charset="0"/>
                      </a:endParaRPr>
                    </a:p>
                  </a:txBody>
                  <a:tcPr marL="66675" marR="66675" marT="66675" marB="66675" anchor="ctr"/>
                </a:tc>
                <a:tc>
                  <a:txBody>
                    <a:bodyPr/>
                    <a:lstStyle/>
                    <a:p>
                      <a:pPr algn="ctr">
                        <a:lnSpc>
                          <a:spcPct val="115000"/>
                        </a:lnSpc>
                        <a:spcAft>
                          <a:spcPts val="0"/>
                        </a:spcAft>
                      </a:pPr>
                      <a:r>
                        <a:rPr lang="es-MX" sz="1600" b="1" dirty="0" err="1" smtClean="0">
                          <a:latin typeface="Arial" pitchFamily="34" charset="0"/>
                          <a:ea typeface="Times New Roman"/>
                          <a:cs typeface="Arial" pitchFamily="34" charset="0"/>
                        </a:rPr>
                        <a:t>apples</a:t>
                      </a:r>
                      <a:r>
                        <a:rPr lang="es-MX" sz="1600" b="1" dirty="0" smtClean="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r h="689219">
                <a:tc vMerge="1">
                  <a:txBody>
                    <a:bodyPr/>
                    <a:lstStyle/>
                    <a:p>
                      <a:endParaRPr lang="es-MX"/>
                    </a:p>
                  </a:txBody>
                  <a:tcPr/>
                </a:tc>
                <a:tc>
                  <a:txBody>
                    <a:bodyPr/>
                    <a:lstStyle/>
                    <a:p>
                      <a:pPr>
                        <a:lnSpc>
                          <a:spcPct val="115000"/>
                        </a:lnSpc>
                        <a:spcAft>
                          <a:spcPts val="0"/>
                        </a:spcAft>
                      </a:pPr>
                      <a:r>
                        <a:rPr lang="es-MX" sz="1600" b="1" dirty="0">
                          <a:latin typeface="Arial" pitchFamily="34" charset="0"/>
                          <a:ea typeface="Times New Roman"/>
                          <a:cs typeface="Arial" pitchFamily="34" charset="0"/>
                        </a:rPr>
                        <a:t>He, </a:t>
                      </a:r>
                      <a:r>
                        <a:rPr lang="es-MX" sz="1600" b="1" dirty="0" err="1">
                          <a:latin typeface="Arial" pitchFamily="34" charset="0"/>
                          <a:ea typeface="Times New Roman"/>
                          <a:cs typeface="Arial" pitchFamily="34" charset="0"/>
                        </a:rPr>
                        <a:t>she</a:t>
                      </a:r>
                      <a:r>
                        <a:rPr lang="es-MX" sz="1600" b="1" dirty="0">
                          <a:latin typeface="Arial" pitchFamily="34" charset="0"/>
                          <a:ea typeface="Times New Roman"/>
                          <a:cs typeface="Arial" pitchFamily="34" charset="0"/>
                        </a:rPr>
                        <a:t>, </a:t>
                      </a:r>
                      <a:r>
                        <a:rPr lang="es-MX" sz="1600" b="1" dirty="0" err="1">
                          <a:latin typeface="Arial" pitchFamily="34" charset="0"/>
                          <a:ea typeface="Times New Roman"/>
                          <a:cs typeface="Arial" pitchFamily="34" charset="0"/>
                        </a:rPr>
                        <a:t>it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pPr>
                      <a:endParaRPr lang="es-MX" sz="1600" dirty="0">
                        <a:latin typeface="Arial" pitchFamily="34" charset="0"/>
                        <a:cs typeface="Arial" pitchFamily="34" charset="0"/>
                      </a:endParaRPr>
                    </a:p>
                  </a:txBody>
                  <a:tcPr marL="66675" marR="66675" marT="66675" marB="66675" anchor="ctr"/>
                </a:tc>
                <a:tc>
                  <a:txBody>
                    <a:bodyPr/>
                    <a:lstStyle/>
                    <a:p>
                      <a:pPr>
                        <a:lnSpc>
                          <a:spcPct val="115000"/>
                        </a:lnSpc>
                      </a:pPr>
                      <a:endParaRPr lang="es-MX" sz="1600" dirty="0">
                        <a:latin typeface="Arial" pitchFamily="34" charset="0"/>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likes</a:t>
                      </a:r>
                      <a:endParaRPr lang="es-MX" sz="1600" dirty="0">
                        <a:latin typeface="Arial" pitchFamily="34" charset="0"/>
                        <a:ea typeface="Calibri"/>
                        <a:cs typeface="Arial" pitchFamily="34" charset="0"/>
                      </a:endParaRPr>
                    </a:p>
                  </a:txBody>
                  <a:tcPr marL="66675" marR="66675" marT="66675" marB="66675" anchor="ctr"/>
                </a:tc>
                <a:tc>
                  <a:txBody>
                    <a:bodyPr/>
                    <a:lstStyle/>
                    <a:p>
                      <a:pPr algn="ctr">
                        <a:lnSpc>
                          <a:spcPct val="115000"/>
                        </a:lnSpc>
                        <a:spcAft>
                          <a:spcPts val="0"/>
                        </a:spcAft>
                      </a:pPr>
                      <a:r>
                        <a:rPr lang="es-MX" sz="1600" b="1" dirty="0" err="1" smtClean="0">
                          <a:latin typeface="Arial" pitchFamily="34" charset="0"/>
                          <a:ea typeface="Times New Roman"/>
                          <a:cs typeface="Arial" pitchFamily="34" charset="0"/>
                        </a:rPr>
                        <a:t>apples</a:t>
                      </a:r>
                      <a:r>
                        <a:rPr lang="es-MX" sz="1600" b="1" dirty="0" smtClean="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r h="689219">
                <a:tc rowSpan="2">
                  <a:txBody>
                    <a:bodyPr/>
                    <a:lstStyle/>
                    <a:p>
                      <a:pPr>
                        <a:lnSpc>
                          <a:spcPct val="115000"/>
                        </a:lnSpc>
                        <a:spcAft>
                          <a:spcPts val="0"/>
                        </a:spcAft>
                      </a:pPr>
                      <a:r>
                        <a:rPr lang="es-MX" sz="1600" b="1" dirty="0">
                          <a:latin typeface="Arial" pitchFamily="34" charset="0"/>
                          <a:ea typeface="Times New Roman"/>
                          <a:cs typeface="Arial" pitchFamily="34" charset="0"/>
                        </a:rPr>
                        <a:t>Negative</a:t>
                      </a:r>
                      <a:endParaRPr lang="es-MX" sz="1600" dirty="0">
                        <a:latin typeface="Arial" pitchFamily="34" charset="0"/>
                        <a:ea typeface="Calibri"/>
                        <a:cs typeface="Arial" pitchFamily="34" charset="0"/>
                      </a:endParaRPr>
                    </a:p>
                    <a:p>
                      <a:pPr>
                        <a:lnSpc>
                          <a:spcPct val="115000"/>
                        </a:lnSpc>
                        <a:spcAft>
                          <a:spcPts val="0"/>
                        </a:spcAft>
                      </a:pPr>
                      <a:r>
                        <a:rPr lang="es-MX" sz="1600" b="1" dirty="0">
                          <a:latin typeface="Arial" pitchFamily="34" charset="0"/>
                          <a:ea typeface="Times New Roman"/>
                          <a:cs typeface="Arial" pitchFamily="34" charset="0"/>
                        </a:rPr>
                        <a:t>statements</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a:latin typeface="Arial" pitchFamily="34" charset="0"/>
                          <a:ea typeface="Times New Roman"/>
                          <a:cs typeface="Arial" pitchFamily="34" charset="0"/>
                        </a:rPr>
                        <a:t>I, you, we, they</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a:latin typeface="Arial" pitchFamily="34" charset="0"/>
                          <a:ea typeface="Times New Roman"/>
                          <a:cs typeface="Arial" pitchFamily="34" charset="0"/>
                        </a:rPr>
                        <a:t>do</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not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like</a:t>
                      </a:r>
                      <a:endParaRPr lang="es-MX" sz="1600" dirty="0">
                        <a:latin typeface="Arial" pitchFamily="34" charset="0"/>
                        <a:ea typeface="Calibri"/>
                        <a:cs typeface="Arial" pitchFamily="34" charset="0"/>
                      </a:endParaRPr>
                    </a:p>
                  </a:txBody>
                  <a:tcPr marL="66675" marR="66675" marT="66675" marB="66675" anchor="ctr"/>
                </a:tc>
                <a:tc>
                  <a:txBody>
                    <a:bodyPr/>
                    <a:lstStyle/>
                    <a:p>
                      <a:pPr algn="ctr">
                        <a:lnSpc>
                          <a:spcPct val="115000"/>
                        </a:lnSpc>
                        <a:spcAft>
                          <a:spcPts val="0"/>
                        </a:spcAft>
                      </a:pPr>
                      <a:r>
                        <a:rPr lang="es-MX" sz="1600" b="1" dirty="0" err="1" smtClean="0">
                          <a:latin typeface="Arial" pitchFamily="34" charset="0"/>
                          <a:ea typeface="Times New Roman"/>
                          <a:cs typeface="Arial" pitchFamily="34" charset="0"/>
                        </a:rPr>
                        <a:t>apples</a:t>
                      </a:r>
                      <a:r>
                        <a:rPr lang="es-MX" sz="1600" b="1" dirty="0" smtClean="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r h="692235">
                <a:tc vMerge="1">
                  <a:txBody>
                    <a:bodyPr/>
                    <a:lstStyle/>
                    <a:p>
                      <a:endParaRPr lang="es-MX"/>
                    </a:p>
                  </a:txBody>
                  <a:tcPr/>
                </a:tc>
                <a:tc>
                  <a:txBody>
                    <a:bodyPr/>
                    <a:lstStyle/>
                    <a:p>
                      <a:pPr>
                        <a:lnSpc>
                          <a:spcPct val="115000"/>
                        </a:lnSpc>
                        <a:spcAft>
                          <a:spcPts val="0"/>
                        </a:spcAft>
                      </a:pPr>
                      <a:r>
                        <a:rPr lang="es-MX" sz="1600" b="1" dirty="0">
                          <a:latin typeface="Arial" pitchFamily="34" charset="0"/>
                          <a:ea typeface="Times New Roman"/>
                          <a:cs typeface="Arial" pitchFamily="34" charset="0"/>
                        </a:rPr>
                        <a:t>He, </a:t>
                      </a:r>
                      <a:r>
                        <a:rPr lang="es-MX" sz="1600" b="1" dirty="0" err="1">
                          <a:latin typeface="Arial" pitchFamily="34" charset="0"/>
                          <a:ea typeface="Times New Roman"/>
                          <a:cs typeface="Arial" pitchFamily="34" charset="0"/>
                        </a:rPr>
                        <a:t>she</a:t>
                      </a:r>
                      <a:r>
                        <a:rPr lang="es-MX" sz="1600" b="1" dirty="0">
                          <a:latin typeface="Arial" pitchFamily="34" charset="0"/>
                          <a:ea typeface="Times New Roman"/>
                          <a:cs typeface="Arial" pitchFamily="34" charset="0"/>
                        </a:rPr>
                        <a:t>, </a:t>
                      </a:r>
                      <a:r>
                        <a:rPr lang="es-MX" sz="1600" b="1" dirty="0" err="1">
                          <a:latin typeface="Arial" pitchFamily="34" charset="0"/>
                          <a:ea typeface="Times New Roman"/>
                          <a:cs typeface="Arial" pitchFamily="34" charset="0"/>
                        </a:rPr>
                        <a:t>it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does</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not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like</a:t>
                      </a:r>
                      <a:endParaRPr lang="es-MX" sz="1600" dirty="0">
                        <a:latin typeface="Arial" pitchFamily="34" charset="0"/>
                        <a:ea typeface="Calibri"/>
                        <a:cs typeface="Arial" pitchFamily="34" charset="0"/>
                      </a:endParaRPr>
                    </a:p>
                  </a:txBody>
                  <a:tcPr marL="66675" marR="66675" marT="66675" marB="66675" anchor="ctr"/>
                </a:tc>
                <a:tc>
                  <a:txBody>
                    <a:bodyPr/>
                    <a:lstStyle/>
                    <a:p>
                      <a:pPr algn="ctr">
                        <a:lnSpc>
                          <a:spcPct val="115000"/>
                        </a:lnSpc>
                        <a:spcAft>
                          <a:spcPts val="0"/>
                        </a:spcAft>
                      </a:pPr>
                      <a:r>
                        <a:rPr lang="es-MX" sz="1600" b="1" dirty="0" err="1" smtClean="0">
                          <a:latin typeface="Arial" pitchFamily="34" charset="0"/>
                          <a:ea typeface="Times New Roman"/>
                          <a:cs typeface="Arial" pitchFamily="34" charset="0"/>
                        </a:rPr>
                        <a:t>apples</a:t>
                      </a:r>
                      <a:r>
                        <a:rPr lang="es-MX" sz="1600" b="1" dirty="0" smtClean="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r h="689219">
                <a:tc rowSpan="2">
                  <a:txBody>
                    <a:bodyPr/>
                    <a:lstStyle/>
                    <a:p>
                      <a:pPr>
                        <a:lnSpc>
                          <a:spcPct val="115000"/>
                        </a:lnSpc>
                        <a:spcAft>
                          <a:spcPts val="0"/>
                        </a:spcAft>
                      </a:pPr>
                      <a:r>
                        <a:rPr lang="es-MX" sz="1600" b="1" dirty="0">
                          <a:latin typeface="Arial" pitchFamily="34" charset="0"/>
                          <a:ea typeface="Times New Roman"/>
                          <a:cs typeface="Arial" pitchFamily="34" charset="0"/>
                        </a:rPr>
                        <a:t>Yes/no</a:t>
                      </a:r>
                      <a:endParaRPr lang="es-MX" sz="1600" dirty="0">
                        <a:latin typeface="Arial" pitchFamily="34" charset="0"/>
                        <a:ea typeface="Calibri"/>
                        <a:cs typeface="Arial" pitchFamily="34" charset="0"/>
                      </a:endParaRPr>
                    </a:p>
                    <a:p>
                      <a:pPr>
                        <a:lnSpc>
                          <a:spcPct val="115000"/>
                        </a:lnSpc>
                        <a:spcAft>
                          <a:spcPts val="0"/>
                        </a:spcAft>
                      </a:pPr>
                      <a:r>
                        <a:rPr lang="en-US" sz="1600" b="1" dirty="0">
                          <a:latin typeface="Arial" pitchFamily="34" charset="0"/>
                          <a:ea typeface="Times New Roman"/>
                          <a:cs typeface="Arial" pitchFamily="34" charset="0"/>
                        </a:rPr>
                        <a:t>questions</a:t>
                      </a:r>
                      <a:endParaRPr lang="es-MX" sz="1600" dirty="0">
                        <a:latin typeface="Arial" pitchFamily="34" charset="0"/>
                        <a:ea typeface="Calibri"/>
                        <a:cs typeface="Arial" pitchFamily="34" charset="0"/>
                      </a:endParaRPr>
                    </a:p>
                  </a:txBody>
                  <a:tcPr marL="66675" marR="66675" marT="66675" marB="66675" anchor="ctr"/>
                </a:tc>
                <a:tc>
                  <a:txBody>
                    <a:bodyPr/>
                    <a:lstStyle/>
                    <a:p>
                      <a:endParaRPr lang="es-MX"/>
                    </a:p>
                  </a:txBody>
                  <a:tcPr marL="66675" marR="66675" marT="66675" marB="66675" anchor="ctr"/>
                </a:tc>
                <a:tc>
                  <a:txBody>
                    <a:bodyPr/>
                    <a:lstStyle/>
                    <a:p>
                      <a:pPr>
                        <a:lnSpc>
                          <a:spcPct val="115000"/>
                        </a:lnSpc>
                        <a:spcAft>
                          <a:spcPts val="0"/>
                        </a:spcAft>
                      </a:pPr>
                      <a:r>
                        <a:rPr lang="es-MX" sz="1600" b="1" dirty="0">
                          <a:latin typeface="Arial" pitchFamily="34" charset="0"/>
                          <a:ea typeface="Times New Roman"/>
                          <a:cs typeface="Arial" pitchFamily="34" charset="0"/>
                        </a:rPr>
                        <a:t>Do</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a:latin typeface="Arial" pitchFamily="34" charset="0"/>
                          <a:ea typeface="Times New Roman"/>
                          <a:cs typeface="Arial" pitchFamily="34" charset="0"/>
                        </a:rPr>
                        <a:t>I, you, we, they</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like</a:t>
                      </a:r>
                      <a:endParaRPr lang="es-MX" sz="1600" dirty="0">
                        <a:latin typeface="Arial" pitchFamily="34" charset="0"/>
                        <a:ea typeface="Calibri"/>
                        <a:cs typeface="Arial" pitchFamily="34" charset="0"/>
                      </a:endParaRPr>
                    </a:p>
                  </a:txBody>
                  <a:tcPr marL="66675" marR="66675" marT="66675" marB="66675" anchor="ctr"/>
                </a:tc>
                <a:tc>
                  <a:txBody>
                    <a:bodyPr/>
                    <a:lstStyle/>
                    <a:p>
                      <a:pPr algn="ctr">
                        <a:lnSpc>
                          <a:spcPct val="115000"/>
                        </a:lnSpc>
                        <a:spcAft>
                          <a:spcPts val="0"/>
                        </a:spcAft>
                      </a:pPr>
                      <a:r>
                        <a:rPr lang="es-MX" sz="1600" b="1" dirty="0" smtClean="0">
                          <a:latin typeface="Arial" pitchFamily="34" charset="0"/>
                          <a:ea typeface="Times New Roman"/>
                          <a:cs typeface="Arial" pitchFamily="34" charset="0"/>
                        </a:rPr>
                        <a:t>apples</a:t>
                      </a:r>
                      <a:r>
                        <a:rPr lang="es-MX" sz="1600" b="1" dirty="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r h="689219">
                <a:tc vMerge="1">
                  <a:txBody>
                    <a:bodyPr/>
                    <a:lstStyle/>
                    <a:p>
                      <a:endParaRPr lang="es-MX" dirty="0"/>
                    </a:p>
                  </a:txBody>
                  <a:tcPr/>
                </a:tc>
                <a:tc>
                  <a:txBody>
                    <a:bodyPr/>
                    <a:lstStyle/>
                    <a:p>
                      <a:endParaRPr lang="es-MX" dirty="0"/>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Does</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a:latin typeface="Arial" pitchFamily="34" charset="0"/>
                          <a:ea typeface="Times New Roman"/>
                          <a:cs typeface="Arial" pitchFamily="34" charset="0"/>
                        </a:rPr>
                        <a:t>he, </a:t>
                      </a:r>
                      <a:r>
                        <a:rPr lang="es-MX" sz="1600" b="1" dirty="0" err="1">
                          <a:latin typeface="Arial" pitchFamily="34" charset="0"/>
                          <a:ea typeface="Times New Roman"/>
                          <a:cs typeface="Arial" pitchFamily="34" charset="0"/>
                        </a:rPr>
                        <a:t>she</a:t>
                      </a:r>
                      <a:r>
                        <a:rPr lang="es-MX" sz="1600" b="1" dirty="0">
                          <a:latin typeface="Arial" pitchFamily="34" charset="0"/>
                          <a:ea typeface="Times New Roman"/>
                          <a:cs typeface="Arial" pitchFamily="34" charset="0"/>
                        </a:rPr>
                        <a:t>, </a:t>
                      </a:r>
                      <a:r>
                        <a:rPr lang="es-MX" sz="1600" b="1" dirty="0" err="1">
                          <a:latin typeface="Arial" pitchFamily="34" charset="0"/>
                          <a:ea typeface="Times New Roman"/>
                          <a:cs typeface="Arial" pitchFamily="34" charset="0"/>
                        </a:rPr>
                        <a:t>it</a:t>
                      </a:r>
                      <a:endParaRPr lang="es-MX" sz="1600" dirty="0">
                        <a:latin typeface="Arial" pitchFamily="34" charset="0"/>
                        <a:ea typeface="Calibri"/>
                        <a:cs typeface="Arial" pitchFamily="34" charset="0"/>
                      </a:endParaRPr>
                    </a:p>
                  </a:txBody>
                  <a:tcPr marL="66675" marR="66675" marT="66675" marB="66675" anchor="ctr"/>
                </a:tc>
                <a:tc>
                  <a:txBody>
                    <a:bodyPr/>
                    <a:lstStyle/>
                    <a:p>
                      <a:pPr>
                        <a:lnSpc>
                          <a:spcPct val="115000"/>
                        </a:lnSpc>
                        <a:spcAft>
                          <a:spcPts val="0"/>
                        </a:spcAft>
                      </a:pPr>
                      <a:r>
                        <a:rPr lang="es-MX" sz="1600" b="1" dirty="0" err="1">
                          <a:latin typeface="Arial" pitchFamily="34" charset="0"/>
                          <a:ea typeface="Times New Roman"/>
                          <a:cs typeface="Arial" pitchFamily="34" charset="0"/>
                        </a:rPr>
                        <a:t>like</a:t>
                      </a:r>
                      <a:endParaRPr lang="es-MX" sz="1600" dirty="0">
                        <a:latin typeface="Arial" pitchFamily="34" charset="0"/>
                        <a:ea typeface="Calibri"/>
                        <a:cs typeface="Arial" pitchFamily="34" charset="0"/>
                      </a:endParaRPr>
                    </a:p>
                  </a:txBody>
                  <a:tcPr marL="66675" marR="66675" marT="66675" marB="66675" anchor="ctr"/>
                </a:tc>
                <a:tc>
                  <a:txBody>
                    <a:bodyPr/>
                    <a:lstStyle/>
                    <a:p>
                      <a:pPr algn="ctr">
                        <a:lnSpc>
                          <a:spcPct val="115000"/>
                        </a:lnSpc>
                        <a:spcAft>
                          <a:spcPts val="0"/>
                        </a:spcAft>
                      </a:pPr>
                      <a:r>
                        <a:rPr lang="es-MX" sz="1600" b="1" dirty="0" smtClean="0">
                          <a:latin typeface="Arial" pitchFamily="34" charset="0"/>
                          <a:ea typeface="Times New Roman"/>
                          <a:cs typeface="Arial" pitchFamily="34" charset="0"/>
                        </a:rPr>
                        <a:t>apples</a:t>
                      </a:r>
                      <a:r>
                        <a:rPr lang="es-MX" sz="1600" b="1" dirty="0">
                          <a:latin typeface="Arial" pitchFamily="34" charset="0"/>
                          <a:ea typeface="Times New Roman"/>
                          <a:cs typeface="Arial" pitchFamily="34" charset="0"/>
                        </a:rPr>
                        <a:t>?</a:t>
                      </a:r>
                      <a:endParaRPr lang="es-MX" sz="1600" dirty="0">
                        <a:latin typeface="Arial" pitchFamily="34" charset="0"/>
                        <a:ea typeface="Calibri"/>
                        <a:cs typeface="Arial" pitchFamily="34" charset="0"/>
                      </a:endParaRPr>
                    </a:p>
                  </a:txBody>
                  <a:tcPr marL="66675" marR="66675" marT="66675" marB="66675"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20688"/>
            <a:ext cx="8064896" cy="5760640"/>
          </a:xfrm>
        </p:spPr>
        <p:txBody>
          <a:bodyPr>
            <a:normAutofit fontScale="77500" lnSpcReduction="20000"/>
          </a:bodyPr>
          <a:lstStyle/>
          <a:p>
            <a:pPr>
              <a:buNone/>
            </a:pPr>
            <a:r>
              <a:rPr lang="en-US" b="1" dirty="0" smtClean="0"/>
              <a:t>Note: When the auxiliary does is used in the sentence, the verb goes back to its base form.</a:t>
            </a:r>
            <a:endParaRPr lang="es-MX" dirty="0" smtClean="0"/>
          </a:p>
          <a:p>
            <a:pPr>
              <a:buNone/>
            </a:pPr>
            <a:endParaRPr lang="en-US" b="1" dirty="0" smtClean="0"/>
          </a:p>
          <a:p>
            <a:pPr>
              <a:buNone/>
            </a:pPr>
            <a:r>
              <a:rPr lang="en-US" b="1" dirty="0" smtClean="0"/>
              <a:t>We use the simple present tense when:</a:t>
            </a:r>
            <a:endParaRPr lang="es-MX" dirty="0" smtClean="0"/>
          </a:p>
          <a:p>
            <a:r>
              <a:rPr lang="es-MX" dirty="0" err="1" smtClean="0"/>
              <a:t>the</a:t>
            </a:r>
            <a:r>
              <a:rPr lang="es-MX" dirty="0" smtClean="0"/>
              <a:t> </a:t>
            </a:r>
            <a:r>
              <a:rPr lang="es-MX" dirty="0" err="1" smtClean="0"/>
              <a:t>action</a:t>
            </a:r>
            <a:r>
              <a:rPr lang="es-MX" dirty="0" smtClean="0"/>
              <a:t> </a:t>
            </a:r>
            <a:r>
              <a:rPr lang="es-MX" dirty="0" err="1" smtClean="0"/>
              <a:t>is</a:t>
            </a:r>
            <a:r>
              <a:rPr lang="es-MX" dirty="0" smtClean="0"/>
              <a:t> general.</a:t>
            </a:r>
          </a:p>
          <a:p>
            <a:r>
              <a:rPr lang="en-US" dirty="0" smtClean="0"/>
              <a:t>the action happens all the time, or habitually.</a:t>
            </a:r>
            <a:endParaRPr lang="es-MX" dirty="0" smtClean="0"/>
          </a:p>
          <a:p>
            <a:r>
              <a:rPr lang="en-US" dirty="0" smtClean="0"/>
              <a:t>the statement is always true.</a:t>
            </a:r>
            <a:endParaRPr lang="es-MX" dirty="0" smtClean="0"/>
          </a:p>
          <a:p>
            <a:pPr>
              <a:buNone/>
            </a:pPr>
            <a:endParaRPr lang="en-US" dirty="0" smtClean="0"/>
          </a:p>
          <a:p>
            <a:pPr>
              <a:buNone/>
            </a:pPr>
            <a:r>
              <a:rPr lang="en-US" dirty="0" smtClean="0"/>
              <a:t>Examples: I live in Panama (the action happens all </a:t>
            </a:r>
          </a:p>
          <a:p>
            <a:pPr>
              <a:buNone/>
            </a:pPr>
            <a:r>
              <a:rPr lang="en-US" dirty="0" smtClean="0"/>
              <a:t>the time or habitually).</a:t>
            </a:r>
            <a:endParaRPr lang="es-MX" dirty="0" smtClean="0"/>
          </a:p>
          <a:p>
            <a:pPr>
              <a:buNone/>
            </a:pPr>
            <a:endParaRPr lang="en-US" dirty="0" smtClean="0"/>
          </a:p>
          <a:p>
            <a:pPr>
              <a:buNone/>
            </a:pPr>
            <a:r>
              <a:rPr lang="en-US" dirty="0" smtClean="0"/>
              <a:t>Peter works for that company (the action  is general).</a:t>
            </a:r>
            <a:endParaRPr lang="es-MX" dirty="0" smtClean="0"/>
          </a:p>
          <a:p>
            <a:pPr>
              <a:buNone/>
            </a:pPr>
            <a:endParaRPr lang="en-US" dirty="0" smtClean="0"/>
          </a:p>
          <a:p>
            <a:pPr>
              <a:buNone/>
            </a:pPr>
            <a:r>
              <a:rPr lang="en-US" dirty="0" smtClean="0"/>
              <a:t>The moon shines at night (the statement is always true).</a:t>
            </a:r>
            <a:endParaRPr lang="es-MX" dirty="0" smtClean="0"/>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1840" y="548680"/>
            <a:ext cx="3024336" cy="1143000"/>
          </a:xfrm>
        </p:spPr>
        <p:txBody>
          <a:bodyPr/>
          <a:lstStyle/>
          <a:p>
            <a:pPr algn="ctr"/>
            <a:r>
              <a:rPr lang="en-US" b="1" dirty="0" smtClean="0"/>
              <a:t>SPELLING</a:t>
            </a:r>
            <a:endParaRPr lang="es-MX" dirty="0"/>
          </a:p>
        </p:txBody>
      </p:sp>
      <p:sp>
        <p:nvSpPr>
          <p:cNvPr id="3" name="2 Marcador de contenido"/>
          <p:cNvSpPr>
            <a:spLocks noGrp="1"/>
          </p:cNvSpPr>
          <p:nvPr>
            <p:ph idx="1"/>
          </p:nvPr>
        </p:nvSpPr>
        <p:spPr>
          <a:xfrm>
            <a:off x="251520" y="2132856"/>
            <a:ext cx="8424936" cy="4525963"/>
          </a:xfrm>
        </p:spPr>
        <p:txBody>
          <a:bodyPr>
            <a:normAutofit fontScale="85000" lnSpcReduction="20000"/>
          </a:bodyPr>
          <a:lstStyle/>
          <a:p>
            <a:pPr>
              <a:buNone/>
            </a:pPr>
            <a:r>
              <a:rPr lang="en-US" b="1" dirty="0" smtClean="0"/>
              <a:t>Verbs ending in </a:t>
            </a:r>
            <a:r>
              <a:rPr lang="en-US" b="1" i="1" dirty="0" smtClean="0"/>
              <a:t>o</a:t>
            </a:r>
            <a:r>
              <a:rPr lang="en-US" b="1" dirty="0" smtClean="0"/>
              <a:t> or a </a:t>
            </a:r>
            <a:r>
              <a:rPr lang="en-US" b="1" i="1" dirty="0" smtClean="0"/>
              <a:t>sibilant</a:t>
            </a:r>
            <a:r>
              <a:rPr lang="en-US" b="1" dirty="0" smtClean="0"/>
              <a:t> (</a:t>
            </a:r>
            <a:r>
              <a:rPr lang="en-US" b="1" dirty="0" err="1" smtClean="0"/>
              <a:t>ch</a:t>
            </a:r>
            <a:r>
              <a:rPr lang="en-US" b="1" dirty="0" smtClean="0"/>
              <a:t>, </a:t>
            </a:r>
            <a:r>
              <a:rPr lang="en-US" b="1" dirty="0" err="1" smtClean="0"/>
              <a:t>sh</a:t>
            </a:r>
            <a:r>
              <a:rPr lang="en-US" b="1" dirty="0" smtClean="0"/>
              <a:t>, s, x) add </a:t>
            </a:r>
          </a:p>
          <a:p>
            <a:pPr>
              <a:buNone/>
            </a:pPr>
            <a:r>
              <a:rPr lang="en-US" b="1" i="1" dirty="0" err="1" smtClean="0"/>
              <a:t>es</a:t>
            </a:r>
            <a:r>
              <a:rPr lang="en-US" b="1" dirty="0" smtClean="0"/>
              <a:t> instead of </a:t>
            </a:r>
            <a:r>
              <a:rPr lang="en-US" b="1" i="1" dirty="0" smtClean="0"/>
              <a:t>s</a:t>
            </a:r>
            <a:r>
              <a:rPr lang="en-US" b="1" dirty="0" smtClean="0"/>
              <a:t>.</a:t>
            </a:r>
            <a:endParaRPr lang="es-MX" dirty="0" smtClean="0"/>
          </a:p>
          <a:p>
            <a:pPr>
              <a:buNone/>
            </a:pPr>
            <a:r>
              <a:rPr lang="en-US" dirty="0" smtClean="0"/>
              <a:t>example: go - She goes. </a:t>
            </a:r>
          </a:p>
          <a:p>
            <a:pPr>
              <a:buNone/>
            </a:pPr>
            <a:r>
              <a:rPr lang="en-US" dirty="0" smtClean="0"/>
              <a:t>		      wash - He washes.</a:t>
            </a:r>
            <a:endParaRPr lang="es-MX" dirty="0" smtClean="0"/>
          </a:p>
          <a:p>
            <a:pPr>
              <a:buNone/>
            </a:pPr>
            <a:endParaRPr lang="en-US" b="1" dirty="0" smtClean="0"/>
          </a:p>
          <a:p>
            <a:pPr>
              <a:buNone/>
            </a:pPr>
            <a:r>
              <a:rPr lang="en-US" b="1" dirty="0" smtClean="0"/>
              <a:t>A final </a:t>
            </a:r>
            <a:r>
              <a:rPr lang="en-US" b="1" i="1" dirty="0" smtClean="0"/>
              <a:t>y</a:t>
            </a:r>
            <a:r>
              <a:rPr lang="en-US" b="1" dirty="0" smtClean="0"/>
              <a:t> after a consonant becomes </a:t>
            </a:r>
            <a:r>
              <a:rPr lang="en-US" b="1" i="1" dirty="0" err="1" smtClean="0"/>
              <a:t>ie</a:t>
            </a:r>
            <a:r>
              <a:rPr lang="en-US" b="1" dirty="0" smtClean="0"/>
              <a:t> before </a:t>
            </a:r>
            <a:r>
              <a:rPr lang="en-US" b="1" i="1" dirty="0" smtClean="0"/>
              <a:t>s</a:t>
            </a:r>
            <a:r>
              <a:rPr lang="en-US" b="1" dirty="0" smtClean="0"/>
              <a:t>.</a:t>
            </a:r>
            <a:endParaRPr lang="es-MX" dirty="0" smtClean="0"/>
          </a:p>
          <a:p>
            <a:pPr>
              <a:buNone/>
            </a:pPr>
            <a:r>
              <a:rPr lang="en-US" dirty="0" smtClean="0"/>
              <a:t>example: worry - He worries.</a:t>
            </a:r>
          </a:p>
          <a:p>
            <a:pPr>
              <a:buNone/>
            </a:pPr>
            <a:endParaRPr lang="es-MX" dirty="0" smtClean="0"/>
          </a:p>
          <a:p>
            <a:pPr>
              <a:buNone/>
            </a:pPr>
            <a:r>
              <a:rPr lang="en-US" b="1" dirty="0" smtClean="0"/>
              <a:t>A final </a:t>
            </a:r>
            <a:r>
              <a:rPr lang="en-US" b="1" i="1" dirty="0" smtClean="0"/>
              <a:t>y</a:t>
            </a:r>
            <a:r>
              <a:rPr lang="en-US" b="1" dirty="0" smtClean="0"/>
              <a:t> after a </a:t>
            </a:r>
            <a:r>
              <a:rPr lang="en-US" b="1" i="1" dirty="0" smtClean="0"/>
              <a:t>vowel</a:t>
            </a:r>
            <a:r>
              <a:rPr lang="en-US" b="1" dirty="0" smtClean="0"/>
              <a:t> (a, e, </a:t>
            </a:r>
            <a:r>
              <a:rPr lang="en-US" b="1" dirty="0" err="1" smtClean="0"/>
              <a:t>i</a:t>
            </a:r>
            <a:r>
              <a:rPr lang="en-US" b="1" dirty="0" smtClean="0"/>
              <a:t>, o, u) is not modified.</a:t>
            </a:r>
            <a:endParaRPr lang="es-MX" b="1" dirty="0" smtClean="0"/>
          </a:p>
          <a:p>
            <a:pPr>
              <a:buNone/>
            </a:pPr>
            <a:r>
              <a:rPr lang="en-US" dirty="0" smtClean="0"/>
              <a:t>example: play - He plays.</a:t>
            </a:r>
            <a:endParaRPr lang="es-MX" dirty="0" smtClean="0"/>
          </a:p>
          <a:p>
            <a:pPr>
              <a:buNone/>
            </a:pPr>
            <a:r>
              <a:rPr lang="en-US" dirty="0" smtClean="0"/>
              <a:t> </a:t>
            </a:r>
            <a:endParaRPr lang="es-MX" dirty="0" smtClean="0"/>
          </a:p>
          <a:p>
            <a:endParaRPr lang="es-MX" dirty="0"/>
          </a:p>
        </p:txBody>
      </p:sp>
      <p:pic>
        <p:nvPicPr>
          <p:cNvPr id="4" name="Picture 39" descr="MCj03981290000[1]"/>
          <p:cNvPicPr>
            <a:picLocks noChangeAspect="1" noChangeArrowheads="1"/>
          </p:cNvPicPr>
          <p:nvPr/>
        </p:nvPicPr>
        <p:blipFill>
          <a:blip r:embed="rId2" cstate="print"/>
          <a:srcRect/>
          <a:stretch>
            <a:fillRect/>
          </a:stretch>
        </p:blipFill>
        <p:spPr bwMode="auto">
          <a:xfrm>
            <a:off x="683568" y="188640"/>
            <a:ext cx="1677987"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76672"/>
            <a:ext cx="7776864" cy="6192688"/>
          </a:xfrm>
        </p:spPr>
        <p:txBody>
          <a:bodyPr>
            <a:normAutofit/>
          </a:bodyPr>
          <a:lstStyle/>
          <a:p>
            <a:pPr>
              <a:buNone/>
            </a:pPr>
            <a:r>
              <a:rPr lang="en-US" b="1" dirty="0" smtClean="0"/>
              <a:t>   </a:t>
            </a:r>
            <a:r>
              <a:rPr lang="en-US" b="1" cap="all" dirty="0" smtClean="0"/>
              <a:t>WH-questions with The simple present tense</a:t>
            </a:r>
          </a:p>
          <a:p>
            <a:pPr>
              <a:buNone/>
            </a:pPr>
            <a:endParaRPr lang="es-MX" b="1" dirty="0" smtClean="0"/>
          </a:p>
          <a:p>
            <a:pPr algn="just">
              <a:buNone/>
            </a:pPr>
            <a:r>
              <a:rPr lang="en-US" dirty="0" smtClean="0"/>
              <a:t>   The "</a:t>
            </a:r>
            <a:r>
              <a:rPr lang="en-US" dirty="0" err="1" smtClean="0"/>
              <a:t>wh</a:t>
            </a:r>
            <a:r>
              <a:rPr lang="en-US" dirty="0" smtClean="0"/>
              <a:t>-questions" are a group of questions that begin with  a </a:t>
            </a:r>
            <a:r>
              <a:rPr lang="en-US" dirty="0" err="1" smtClean="0"/>
              <a:t>wh</a:t>
            </a:r>
            <a:r>
              <a:rPr lang="en-US" dirty="0" smtClean="0"/>
              <a:t>-word: what, when, which, why who, where, whom, whose and also questions that begin with "how" that belong to this group because the word behaves the same way. These questions ask specific information.</a:t>
            </a:r>
          </a:p>
          <a:p>
            <a:pPr>
              <a:buNone/>
            </a:pPr>
            <a:endParaRPr lang="es-MX" dirty="0" smtClean="0"/>
          </a:p>
          <a:p>
            <a:pPr>
              <a:buNone/>
            </a:pPr>
            <a:endParaRPr lang="es-MX" dirty="0"/>
          </a:p>
        </p:txBody>
      </p:sp>
      <p:pic>
        <p:nvPicPr>
          <p:cNvPr id="4" name="Picture 22" descr="MPj04088910000[1]"/>
          <p:cNvPicPr>
            <a:picLocks noChangeAspect="1" noChangeArrowheads="1"/>
          </p:cNvPicPr>
          <p:nvPr/>
        </p:nvPicPr>
        <p:blipFill>
          <a:blip r:embed="rId2" cstate="print"/>
          <a:srcRect/>
          <a:stretch>
            <a:fillRect/>
          </a:stretch>
        </p:blipFill>
        <p:spPr bwMode="auto">
          <a:xfrm>
            <a:off x="7164288" y="260648"/>
            <a:ext cx="1800199" cy="1728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600" b="1" dirty="0" err="1" smtClean="0"/>
              <a:t>Wh</a:t>
            </a:r>
            <a:r>
              <a:rPr lang="en-US" sz="3600" b="1" dirty="0" smtClean="0"/>
              <a:t>- question Structure:</a:t>
            </a:r>
            <a:endParaRPr lang="es-MX" sz="3600" dirty="0"/>
          </a:p>
        </p:txBody>
      </p:sp>
      <p:sp>
        <p:nvSpPr>
          <p:cNvPr id="3" name="2 Marcador de contenido"/>
          <p:cNvSpPr>
            <a:spLocks noGrp="1"/>
          </p:cNvSpPr>
          <p:nvPr>
            <p:ph idx="1"/>
          </p:nvPr>
        </p:nvSpPr>
        <p:spPr>
          <a:xfrm>
            <a:off x="467544" y="1556792"/>
            <a:ext cx="7920880" cy="4525963"/>
          </a:xfrm>
        </p:spPr>
        <p:txBody>
          <a:bodyPr/>
          <a:lstStyle/>
          <a:p>
            <a:pPr>
              <a:buNone/>
            </a:pPr>
            <a:r>
              <a:rPr lang="en-US" b="1" dirty="0" smtClean="0"/>
              <a:t> </a:t>
            </a:r>
            <a:endParaRPr lang="es-MX" dirty="0" smtClean="0"/>
          </a:p>
          <a:p>
            <a:pPr>
              <a:buNone/>
            </a:pPr>
            <a:r>
              <a:rPr lang="en-US" b="1" dirty="0" err="1" smtClean="0"/>
              <a:t>Wh</a:t>
            </a:r>
            <a:r>
              <a:rPr lang="en-US" b="1" dirty="0" smtClean="0"/>
              <a:t>- question word + Aux do/does + subject + verb (+ complement) + ?</a:t>
            </a:r>
            <a:endParaRPr lang="es-MX" dirty="0" smtClean="0"/>
          </a:p>
          <a:p>
            <a:pPr>
              <a:buNone/>
            </a:pPr>
            <a:endParaRPr lang="en-US" dirty="0" smtClean="0"/>
          </a:p>
          <a:p>
            <a:pPr>
              <a:buNone/>
            </a:pPr>
            <a:r>
              <a:rPr lang="en-US" dirty="0" smtClean="0"/>
              <a:t>Use does only with the third person singular </a:t>
            </a:r>
          </a:p>
          <a:p>
            <a:pPr>
              <a:buNone/>
            </a:pPr>
            <a:r>
              <a:rPr lang="en-US" dirty="0" smtClean="0"/>
              <a:t>(he, she, it in negative statements and </a:t>
            </a:r>
          </a:p>
          <a:p>
            <a:pPr>
              <a:buNone/>
            </a:pPr>
            <a:r>
              <a:rPr lang="en-US" dirty="0" smtClean="0"/>
              <a:t>questions).</a:t>
            </a:r>
            <a:endParaRPr lang="es-MX" dirty="0" smtClean="0"/>
          </a:p>
          <a:p>
            <a:pPr>
              <a:buNone/>
            </a:pPr>
            <a:endParaRPr lang="es-MX" dirty="0"/>
          </a:p>
        </p:txBody>
      </p:sp>
      <p:pic>
        <p:nvPicPr>
          <p:cNvPr id="4" name="Picture 29" descr="MCj03981210000[1]"/>
          <p:cNvPicPr>
            <a:picLocks noChangeAspect="1" noChangeArrowheads="1"/>
          </p:cNvPicPr>
          <p:nvPr/>
        </p:nvPicPr>
        <p:blipFill>
          <a:blip r:embed="rId2" cstate="print"/>
          <a:srcRect/>
          <a:stretch>
            <a:fillRect/>
          </a:stretch>
        </p:blipFill>
        <p:spPr bwMode="auto">
          <a:xfrm rot="685961">
            <a:off x="5868144" y="332656"/>
            <a:ext cx="2600251" cy="15841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450</TotalTime>
  <Words>1565</Words>
  <Application>Microsoft Office PowerPoint</Application>
  <PresentationFormat>Presentación en pantalla (4:3)</PresentationFormat>
  <Paragraphs>473</Paragraphs>
  <Slides>28</Slides>
  <Notes>4</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Técnico</vt:lpstr>
      <vt:lpstr>UNIVERSITY OF PANAMA VICEPRESIDENCY OF RESEARCH AND  GRADUATE STUDIES COLLEGE OF HUMANITIES ENGLISH DEPARTMENT </vt:lpstr>
      <vt:lpstr>introduction</vt:lpstr>
      <vt:lpstr>Diapositiva 3</vt:lpstr>
      <vt:lpstr>Diapositiva 4</vt:lpstr>
      <vt:lpstr> </vt:lpstr>
      <vt:lpstr>Diapositiva 6</vt:lpstr>
      <vt:lpstr>SPELLING</vt:lpstr>
      <vt:lpstr>Diapositiva 8</vt:lpstr>
      <vt:lpstr>Wh- question Structure:</vt:lpstr>
      <vt:lpstr>Diapositiva 10</vt:lpstr>
      <vt:lpstr>SIMPLE PRESENT TENSE WITH THE VERB TO BE  Notice that there is no auxiliary (do/does):</vt:lpstr>
      <vt:lpstr>The Present Continuous Tense Subject + auxiliary (verb to be) + verb with –ing (+ compliment) The man is using his tools. </vt:lpstr>
      <vt:lpstr>Diapositiva 13</vt:lpstr>
      <vt:lpstr>Diapositiva 14</vt:lpstr>
      <vt:lpstr>Diapositiva 15</vt:lpstr>
      <vt:lpstr>Note: When the auxiliary did is used in the sentence, the verb goes back to its base form. The past tense of a regular verb is formed by adding “ed” to the verb.     Examples:    </vt:lpstr>
      <vt:lpstr>Diapositiva 17</vt:lpstr>
      <vt:lpstr>Assignment </vt:lpstr>
      <vt:lpstr>Diapositiva 19</vt:lpstr>
      <vt:lpstr>Diapositiva 20</vt:lpstr>
      <vt:lpstr>Past Continuous Tense </vt:lpstr>
      <vt:lpstr>Diapositiva 22</vt:lpstr>
      <vt:lpstr>Diapositiva 23</vt:lpstr>
      <vt:lpstr>Diapositiva 24</vt:lpstr>
      <vt:lpstr>Used to  </vt:lpstr>
      <vt:lpstr>Diapositiva 26</vt:lpstr>
      <vt:lpstr>Be used to</vt:lpstr>
      <vt:lpstr>Assignment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Marisol</dc:creator>
  <cp:lastModifiedBy>Marisol</cp:lastModifiedBy>
  <cp:revision>49</cp:revision>
  <dcterms:created xsi:type="dcterms:W3CDTF">2012-05-10T01:24:15Z</dcterms:created>
  <dcterms:modified xsi:type="dcterms:W3CDTF">2013-09-27T03:58:11Z</dcterms:modified>
</cp:coreProperties>
</file>